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Tahom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jOfI+O79ndq/PafBoxI90h5L7J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Tahoma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Tahom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4.jp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4.jpg"/><Relationship Id="rId6" Type="http://schemas.openxmlformats.org/officeDocument/2006/relationships/image" Target="../media/image23.png"/><Relationship Id="rId7" Type="http://schemas.openxmlformats.org/officeDocument/2006/relationships/image" Target="../media/image29.png"/><Relationship Id="rId8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0" Type="http://schemas.openxmlformats.org/officeDocument/2006/relationships/image" Target="../media/image5.png"/><Relationship Id="rId9" Type="http://schemas.openxmlformats.org/officeDocument/2006/relationships/image" Target="../media/image4.jpg"/><Relationship Id="rId5" Type="http://schemas.openxmlformats.org/officeDocument/2006/relationships/image" Target="../media/image6.jpg"/><Relationship Id="rId6" Type="http://schemas.openxmlformats.org/officeDocument/2006/relationships/image" Target="../media/image12.jpg"/><Relationship Id="rId7" Type="http://schemas.openxmlformats.org/officeDocument/2006/relationships/image" Target="../media/image9.jpg"/><Relationship Id="rId8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4.jp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0" Type="http://schemas.openxmlformats.org/officeDocument/2006/relationships/image" Target="../media/image19.png"/><Relationship Id="rId9" Type="http://schemas.openxmlformats.org/officeDocument/2006/relationships/image" Target="../media/image24.png"/><Relationship Id="rId5" Type="http://schemas.openxmlformats.org/officeDocument/2006/relationships/image" Target="../media/image13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33.png"/><Relationship Id="rId7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4726547" y="1541734"/>
            <a:ext cx="6593982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Создание и сотрудничество молодежных водных сообществ в приграничных регионах как перспективное направление взаимодействия молодежи для сохранения трансграничных водных объектов</a:t>
            </a:r>
            <a:endParaRPr b="1" i="0" sz="2800" u="none" cap="none" strike="noStrik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67400"/>
            <a:ext cx="49911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2312" y="5867400"/>
            <a:ext cx="49911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26029" r="8945" t="0"/>
          <a:stretch/>
        </p:blipFill>
        <p:spPr>
          <a:xfrm>
            <a:off x="8937938" y="5867400"/>
            <a:ext cx="3245476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4275786" cy="139731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5160136" y="4460950"/>
            <a:ext cx="703186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0510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rPr>
              <a:t>Лукашина Ольга Александровна, Владимирская область</a:t>
            </a:r>
            <a:endParaRPr/>
          </a:p>
          <a:p>
            <a:pPr indent="0" lvl="0" marL="20510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rPr>
              <a:t>Князева Наталья Ивановна, Омская область</a:t>
            </a:r>
            <a:endParaRPr/>
          </a:p>
          <a:p>
            <a:pPr indent="0" lvl="0" marL="20510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rPr>
              <a:t>Сафонова Татьяна Ивановна, Оренбургская область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0" y="1397316"/>
            <a:ext cx="4275787" cy="4470084"/>
          </a:xfrm>
          <a:prstGeom prst="rect">
            <a:avLst/>
          </a:prstGeom>
          <a:solidFill>
            <a:srgbClr val="39A5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47915" y="5028738"/>
            <a:ext cx="23839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rPr>
              <a:t>23 апреля 2023 года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rPr>
              <a:t>Москва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0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0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60982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0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79819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0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0"/>
          <p:cNvSpPr txBox="1"/>
          <p:nvPr/>
        </p:nvSpPr>
        <p:spPr>
          <a:xfrm>
            <a:off x="2434107" y="282626"/>
            <a:ext cx="80780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Направления для дальнейшей работы и сотрудничества</a:t>
            </a: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2879742" y="1093522"/>
            <a:ext cx="359961" cy="359961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2700000" dist="1143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/>
          <p:nvPr/>
        </p:nvSpPr>
        <p:spPr>
          <a:xfrm>
            <a:off x="3465204" y="1000566"/>
            <a:ext cx="6669396" cy="615553"/>
          </a:xfrm>
          <a:custGeom>
            <a:rect b="b" l="l" r="r" t="t"/>
            <a:pathLst>
              <a:path extrusionOk="0" h="1872208" w="2520280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Охрана водосборного бассейна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(незаконные сбросы, свалки, заторы, брошенные орудия лова и т.п.)</a:t>
            </a:r>
            <a:endParaRPr/>
          </a:p>
        </p:txBody>
      </p:sp>
      <p:sp>
        <p:nvSpPr>
          <p:cNvPr id="261" name="Google Shape;261;p10"/>
          <p:cNvSpPr/>
          <p:nvPr/>
        </p:nvSpPr>
        <p:spPr>
          <a:xfrm>
            <a:off x="2879742" y="1940540"/>
            <a:ext cx="359961" cy="359961"/>
          </a:xfrm>
          <a:prstGeom prst="ellipse">
            <a:avLst/>
          </a:prstGeom>
          <a:solidFill>
            <a:schemeClr val="accent2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2700000" dist="1143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0"/>
          <p:cNvSpPr/>
          <p:nvPr/>
        </p:nvSpPr>
        <p:spPr>
          <a:xfrm>
            <a:off x="3465202" y="1992724"/>
            <a:ext cx="6386880" cy="307777"/>
          </a:xfrm>
          <a:custGeom>
            <a:rect b="b" l="l" r="r" t="t"/>
            <a:pathLst>
              <a:path extrusionOk="0" h="1872208" w="2520280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Экопросвещение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(акции, конкурсы, викторины и т.п.)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0"/>
          <p:cNvSpPr/>
          <p:nvPr/>
        </p:nvSpPr>
        <p:spPr>
          <a:xfrm>
            <a:off x="2879742" y="2787559"/>
            <a:ext cx="359961" cy="359961"/>
          </a:xfrm>
          <a:prstGeom prst="ellipse">
            <a:avLst/>
          </a:prstGeom>
          <a:solidFill>
            <a:schemeClr val="accent3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2700000" dist="1143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0"/>
          <p:cNvSpPr/>
          <p:nvPr/>
        </p:nvSpPr>
        <p:spPr>
          <a:xfrm>
            <a:off x="3465202" y="2848490"/>
            <a:ext cx="5265537" cy="307777"/>
          </a:xfrm>
          <a:custGeom>
            <a:rect b="b" l="l" r="r" t="t"/>
            <a:pathLst>
              <a:path extrusionOk="0" h="1872208" w="2520280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Спасение мальков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(после паводка)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77574" y="1518675"/>
            <a:ext cx="1836875" cy="325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4450" y="2854530"/>
            <a:ext cx="1836875" cy="323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6406" y="3994425"/>
            <a:ext cx="2864594" cy="21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74139" y="3994420"/>
            <a:ext cx="2425525" cy="211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1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1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1"/>
          <p:cNvSpPr txBox="1"/>
          <p:nvPr/>
        </p:nvSpPr>
        <p:spPr>
          <a:xfrm>
            <a:off x="2504135" y="687385"/>
            <a:ext cx="9537773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creativefabrica.com/wp-content/uploads/2019/01/Note-by-Iconika-1.jpg" id="279" name="Google Shape;27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056" y="2524146"/>
            <a:ext cx="1480579" cy="112224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1"/>
          <p:cNvSpPr/>
          <p:nvPr/>
        </p:nvSpPr>
        <p:spPr>
          <a:xfrm>
            <a:off x="2504135" y="82540"/>
            <a:ext cx="91516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Установление связей с молодежными объединениями 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образовательными учреждениями на приграничных территориях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соседних государств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2504125" y="1353975"/>
            <a:ext cx="56472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AutoNum type="arabicPeriod"/>
            </a:pPr>
            <a:r>
              <a:rPr lang="ru-RU" sz="2000">
                <a:solidFill>
                  <a:srgbClr val="7F7F7F"/>
                </a:solidFill>
              </a:rPr>
              <a:t> Научно-образовательное мероприятие (вебинар, конференция, мастер-класс и т.п.)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07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18"/>
              <a:buFont typeface="Calibri"/>
              <a:buAutoNum type="arabicPeriod"/>
            </a:pPr>
            <a:r>
              <a:rPr lang="ru-RU" sz="2117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Онлайн площадка для обмена опытом</a:t>
            </a:r>
            <a:endParaRPr sz="2117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07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18"/>
              <a:buFont typeface="Calibri"/>
              <a:buAutoNum type="arabicPeriod"/>
            </a:pPr>
            <a:r>
              <a:rPr lang="ru-RU" sz="2117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Социальные сети (сообщества)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2434105" y="3415560"/>
            <a:ext cx="951659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Направления трансграничного сотрудничества молодежи для сохранения водных объектов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2504134" y="4405056"/>
            <a:ext cx="9537773" cy="1836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Волонтерское</a:t>
            </a:r>
            <a:endParaRPr sz="2648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Природоохранное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ru-RU" sz="1900">
                <a:latin typeface="Calibri"/>
                <a:ea typeface="Calibri"/>
                <a:cs typeface="Calibri"/>
                <a:sym typeface="Calibri"/>
              </a:rPr>
              <a:t>Исследовательское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ru-RU" sz="1900">
                <a:latin typeface="Calibri"/>
                <a:ea typeface="Calibri"/>
                <a:cs typeface="Calibri"/>
                <a:sym typeface="Calibri"/>
              </a:rPr>
              <a:t>Образовательное (взаимообучение)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ru-RU" sz="1900">
                <a:latin typeface="Calibri"/>
                <a:ea typeface="Calibri"/>
                <a:cs typeface="Calibri"/>
                <a:sym typeface="Calibri"/>
              </a:rPr>
              <a:t>Взаимодействие с органами государственной власти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6924" y="4113900"/>
            <a:ext cx="3061875" cy="17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2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60982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79819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2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creativefabrica.com/wp-content/uploads/2019/01/Note-by-Iconika-1.jpg" id="294" name="Google Shape;2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056" y="2524146"/>
            <a:ext cx="1480579" cy="112224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/>
          <p:nvPr/>
        </p:nvSpPr>
        <p:spPr>
          <a:xfrm>
            <a:off x="2584198" y="380260"/>
            <a:ext cx="95165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Какие мероприятия по сохранению водных объектов можно проводить на приграничных  территориях с привлечением молодежи из соседних стран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2"/>
          <p:cNvSpPr txBox="1"/>
          <p:nvPr/>
        </p:nvSpPr>
        <p:spPr>
          <a:xfrm>
            <a:off x="2692700" y="1735799"/>
            <a:ext cx="6122400" cy="42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Природоохранные акции по сохранению общих водных объектов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Мероприятия по сохранению и восстановлению пойменных лесов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Проведение совместных научных исследований и реализация совместных проектов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5692" y="1352005"/>
            <a:ext cx="2425525" cy="448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1875" y="3768612"/>
            <a:ext cx="3529299" cy="197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2"/>
          <p:cNvPicPr preferRelativeResize="0"/>
          <p:nvPr/>
        </p:nvPicPr>
        <p:blipFill rotWithShape="1">
          <a:blip r:embed="rId8">
            <a:alphaModFix/>
          </a:blip>
          <a:srcRect b="26550" l="0" r="0" t="16129"/>
          <a:stretch/>
        </p:blipFill>
        <p:spPr>
          <a:xfrm>
            <a:off x="2717825" y="3853675"/>
            <a:ext cx="2590351" cy="189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504135" y="82540"/>
            <a:ext cx="326929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Владимирская область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2504135" y="394273"/>
            <a:ext cx="8816394" cy="5231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8BC4"/>
              </a:buClr>
              <a:buSzPts val="2400"/>
              <a:buFont typeface="Calibri"/>
              <a:buNone/>
            </a:pPr>
            <a:r>
              <a:rPr b="1" lang="ru-RU" sz="2400" u="none">
                <a:solidFill>
                  <a:srgbClr val="3E8BC4"/>
                </a:solidFill>
                <a:latin typeface="Calibri"/>
                <a:ea typeface="Calibri"/>
                <a:cs typeface="Calibri"/>
                <a:sym typeface="Calibri"/>
              </a:rPr>
              <a:t>Из опыта работы Молодежного водного сообщества</a:t>
            </a:r>
            <a:endParaRPr b="1" sz="2400" u="none">
              <a:solidFill>
                <a:srgbClr val="3E8B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2504135" y="870265"/>
            <a:ext cx="9537773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b="1" lang="ru-RU" sz="2000" u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Основные направления деятельности МВС в регионе 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❏"/>
            </a:pPr>
            <a:r>
              <a:rPr b="0" lang="ru-RU" sz="2000" u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Проведение исследовательских практикумов по изучению водных объектов – ООПТ регионального значения в сотрудничестве с природоохранными организациями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❏"/>
            </a:pPr>
            <a:r>
              <a:rPr b="0" lang="ru-RU" sz="2000" u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Проектная и исследовательская деятельность в сфере охраны и восстановления водных ресурсов в тесном взаимодействии с социальными партнерами (например,  ГБУ ВО «Экорегион»)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❏"/>
            </a:pPr>
            <a:r>
              <a:rPr b="0" lang="ru-RU" sz="2000" u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Организация ежегодного слёта Молодежного водного сообщества, проведение региональной командной  игры «Хранители воды»</a:t>
            </a:r>
            <a:endParaRPr b="0" sz="2000" u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2504135" y="3546311"/>
            <a:ext cx="5042071" cy="2308324"/>
          </a:xfrm>
          <a:prstGeom prst="rect">
            <a:avLst/>
          </a:prstGeom>
          <a:solidFill>
            <a:srgbClr val="D8E2F3"/>
          </a:solidFill>
          <a:ln cap="flat" cmpd="sng" w="95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Используемые форматы работы с молодежью: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Исследовательская деятельность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Проектная деятельность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Тренинг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Игра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Просветительская экскурсия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Акции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Научное сообщество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7633840" y="3550525"/>
            <a:ext cx="4320433" cy="2308324"/>
          </a:xfrm>
          <a:prstGeom prst="rect">
            <a:avLst/>
          </a:prstGeom>
          <a:solidFill>
            <a:srgbClr val="D8E2F3"/>
          </a:solidFill>
          <a:ln cap="flat" cmpd="sng" w="95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Что позволяет развивать:</a:t>
            </a:r>
            <a:endParaRPr b="1"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Добровольчество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Коммуникативные навыки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Любознательность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Практические исследовательские навыки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Организаторские способности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2504135" y="82540"/>
            <a:ext cx="326929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Владимирская область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un9-77.userapi.com/impg/pm8KkrXjZelatnr6jPgkn23bhRlmbboJ32RPAg/0MngvPHQw8s.jpg?size=1080x747&amp;quality=95&amp;sign=7669b77dbf111aa22f8f3006bb6a6db0&amp;type=album" id="120" name="Google Shape;12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32" y="1141811"/>
            <a:ext cx="3536186" cy="23685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s://sun9-32.userapi.com/impg/TuYUxe0Oa0HstsYg4Ti3HOL7ILiQZHQJgcuShw/8-_9Nq-SXKg.jpg?size=1280x853&amp;quality=96&amp;sign=034c3257231fbbb8a99bf684a3489703&amp;type=album" id="121" name="Google Shape;12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432" y="3717619"/>
            <a:ext cx="3536186" cy="235653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s://sun9-55.userapi.com/impg/Mfj_Y31KN66Y3M9ZIt6ZZHLwcRj-qCsVrR-4PA/Dj1byMTzo94.jpg?size=1280x718&amp;quality=95&amp;sign=61722355c6b858413b79205c1869e5ed&amp;type=album" id="122" name="Google Shape;12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42825" y="1114325"/>
            <a:ext cx="4320450" cy="24235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42825" y="3731479"/>
            <a:ext cx="3136004" cy="235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9">
            <a:alphaModFix/>
          </a:blip>
          <a:srcRect b="15978" l="0" r="0" t="0"/>
          <a:stretch/>
        </p:blipFill>
        <p:spPr>
          <a:xfrm>
            <a:off x="7758500" y="3717619"/>
            <a:ext cx="3739591" cy="235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10">
            <a:alphaModFix/>
          </a:blip>
          <a:srcRect b="0" l="0" r="0" t="17884"/>
          <a:stretch/>
        </p:blipFill>
        <p:spPr>
          <a:xfrm>
            <a:off x="9077000" y="239975"/>
            <a:ext cx="2268700" cy="331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2504135" y="82540"/>
            <a:ext cx="29988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Этапы создания МВС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2504125" y="687371"/>
            <a:ext cx="9537900" cy="25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ru-RU" sz="216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1.Информирование о деятельности Молодежного водного сообщества</a:t>
            </a:r>
            <a:endParaRPr sz="156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ru-RU" sz="216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2. Выбор инициативной группы</a:t>
            </a:r>
            <a:endParaRPr sz="156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ru-RU" sz="216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3. Выбор направлений работы</a:t>
            </a:r>
            <a:endParaRPr sz="216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ru-RU" sz="216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4. Поиск социальных партнеров</a:t>
            </a:r>
            <a:endParaRPr sz="216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ru-RU" sz="216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5. Формирование календарного плана деятельности по направлениям</a:t>
            </a:r>
            <a:endParaRPr sz="216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creativefabrica.com/wp-content/uploads/2019/01/Note-by-Iconika-1.jpg" id="137" name="Google Shape;13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056" y="2524146"/>
            <a:ext cx="1480579" cy="112224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2434105" y="3415560"/>
            <a:ext cx="59581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Первые мероприятия в деятельности МВС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2504129" y="4086750"/>
            <a:ext cx="5511300" cy="18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Стратегические сессии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Круглый стол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Исследовательские практикумы 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Командная игра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Слет МВС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2900" y="3877224"/>
            <a:ext cx="3726074" cy="20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2504135" y="82540"/>
            <a:ext cx="23026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Омская область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2504135" y="687385"/>
            <a:ext cx="9537773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2504135" y="467292"/>
            <a:ext cx="9537773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Горизонтальные связи участников молодежного водного сообщества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Важный момент – развитие Наставничества по направлениям: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Студент – Школьник</a:t>
            </a: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где студенты приходят приобщают по тематическим мероприятия водного направления.</a:t>
            </a:r>
            <a:b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Дети - Детям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или равный равному, когда сверстники привлекают других в проекты и акции по уборке территорий</a:t>
            </a:r>
            <a:b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Дети - Детям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старшие - младшим проведение сборов и игровых программ по воде, эко уроки</a:t>
            </a:r>
            <a:b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Педагоги статисты - Молодым педагогам</a:t>
            </a: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делимся опытом и привлекаем к общей работе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4374" y="3594979"/>
            <a:ext cx="2993675" cy="224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3125" y="3594975"/>
            <a:ext cx="2691200" cy="21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149" y="3045201"/>
            <a:ext cx="1964375" cy="136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975" y="1317113"/>
            <a:ext cx="202072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29399" y="3451803"/>
            <a:ext cx="1289025" cy="238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0975" y="4535574"/>
            <a:ext cx="1964378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2504135" y="82540"/>
            <a:ext cx="23026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Омская область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2504135" y="687385"/>
            <a:ext cx="9537773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2512900" y="544200"/>
            <a:ext cx="6948600" cy="50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Участие МВС в мероприятиях международных экологических организаций и  Всероссийских проектах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Родник источник жизни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Голубая лента (в регионе Голубая волна в апреле на День Земли)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Фестиваль «Белая берёза» - участники из Черногории и Казахстана (Павлодар)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Развитие у членов МВС интереса к природоохранной деятельности</a:t>
            </a:r>
            <a:endParaRPr b="1"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Участие в конкурсных и научно-практических мероприятиях, например, НПК «Сохранение природного и культурного наследия»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Взаимодействие с органами власти, СМИ, в т.ч. По вопросам трансграничных водных объектов: например, привлечение внимания к проблемам затопления дачных участков, частного сектора , после поднятия грунтовых вод, последствия поднятия Иртыша после сброса воды в Казахстане (на уровне обсуждения)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238" y="4254325"/>
            <a:ext cx="2178200" cy="16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6050" y="544199"/>
            <a:ext cx="2765950" cy="21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6049" y="2974137"/>
            <a:ext cx="2765949" cy="2765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 txBox="1"/>
          <p:nvPr/>
        </p:nvSpPr>
        <p:spPr>
          <a:xfrm>
            <a:off x="2504135" y="687385"/>
            <a:ext cx="9537773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creativefabrica.com/wp-content/uploads/2019/01/Note-by-Iconika-1.jpg" id="184" name="Google Shape;18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056" y="2524146"/>
            <a:ext cx="1480579" cy="112224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/>
          <p:nvPr/>
        </p:nvSpPr>
        <p:spPr>
          <a:xfrm>
            <a:off x="2504135" y="82540"/>
            <a:ext cx="73468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Повышение интереса молодежи к деятельности МВС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2504063" y="635921"/>
            <a:ext cx="9537900" cy="25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2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Форменная одежда, мерч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2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Популяризация науки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2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Проведение специальных курсов, тренингов и дисциплин по инновационной тематике для стимулирования молодежи к собственным разработкам и исследованиям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2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Привлечение молодежи к участию в различных научных конференциях, дебатах, круглых столах, конкурсах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2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 молодых исследователей и добровольцев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2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Оснащение оборудованием лабораторий образовательных организаций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5855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2"/>
              <a:buFont typeface="Calibri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Реализация регионов + опыт = совместная работы 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5855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2"/>
              <a:buFont typeface="Calibri"/>
              <a:buAutoNum type="arabicPeriod"/>
            </a:pPr>
            <a:r>
              <a:rPr lang="ru-RU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Посещение водных сообществ  РФ</a:t>
            </a:r>
            <a:endParaRPr sz="1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7"/>
          <p:cNvSpPr/>
          <p:nvPr/>
        </p:nvSpPr>
        <p:spPr>
          <a:xfrm>
            <a:off x="2434105" y="3415560"/>
            <a:ext cx="91482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Развитие межрегионального взаимодействия МВС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2504135" y="4086742"/>
            <a:ext cx="9537773" cy="1836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межрегиональные социально-значимые проекты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межрегиональный 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экологический</a:t>
            </a: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туризм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программа молодежных обменов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AutoNum type="arabicPeriod"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поддержка участия молодежи в работе форумов, конкурсов, квестах, флешмобах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70898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63614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8"/>
          <p:cNvSpPr txBox="1"/>
          <p:nvPr/>
        </p:nvSpPr>
        <p:spPr>
          <a:xfrm>
            <a:off x="2504135" y="687385"/>
            <a:ext cx="9537773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2504135" y="236459"/>
            <a:ext cx="31491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Оренбургская область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5951861" y="1319906"/>
            <a:ext cx="5989326" cy="4263796"/>
          </a:xfrm>
          <a:custGeom>
            <a:rect b="b" l="l" r="r" t="t"/>
            <a:pathLst>
              <a:path extrusionOk="0" h="1872208" w="2520280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Количество участников МВС: 19 человек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Учебное заведение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ФГБОУ ВО «Оренбургский государственный аграрный университет»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Молодежное водное сообщество Оренбургской области создано в сентябре 2022 года за это время нами разработано и проведено 5 мероприятий, участниками которых стали более 200 человек, в т.ч. студенты ОГАУ из Казахстана.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Принимаем активное участие в мероприятиях, проводимых  Институтом консалтинга экологических проектов.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7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1428" y="1657595"/>
            <a:ext cx="4991902" cy="339263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8586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3">
            <a:alphaModFix/>
          </a:blip>
          <a:srcRect b="29253" l="0" r="0" t="0"/>
          <a:stretch/>
        </p:blipFill>
        <p:spPr>
          <a:xfrm>
            <a:off x="4860982" y="6163614"/>
            <a:ext cx="4991100" cy="7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 b="30552" l="26029" r="8945" t="0"/>
          <a:stretch/>
        </p:blipFill>
        <p:spPr>
          <a:xfrm>
            <a:off x="8946524" y="6179819"/>
            <a:ext cx="3245476" cy="68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6" y="1"/>
            <a:ext cx="2425521" cy="934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9"/>
          <p:cNvSpPr/>
          <p:nvPr/>
        </p:nvSpPr>
        <p:spPr>
          <a:xfrm>
            <a:off x="8586" y="929008"/>
            <a:ext cx="2425521" cy="5234606"/>
          </a:xfrm>
          <a:prstGeom prst="rect">
            <a:avLst/>
          </a:prstGeom>
          <a:solidFill>
            <a:srgbClr val="3E8B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2974035" y="469495"/>
            <a:ext cx="9510065" cy="2764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2" name="Google Shape;212;p9"/>
          <p:cNvCxnSpPr/>
          <p:nvPr/>
        </p:nvCxnSpPr>
        <p:spPr>
          <a:xfrm>
            <a:off x="7120842" y="813808"/>
            <a:ext cx="0" cy="4697703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3" name="Google Shape;213;p9"/>
          <p:cNvGrpSpPr/>
          <p:nvPr/>
        </p:nvGrpSpPr>
        <p:grpSpPr>
          <a:xfrm>
            <a:off x="7023743" y="1133518"/>
            <a:ext cx="926674" cy="194200"/>
            <a:chOff x="5964215" y="1531583"/>
            <a:chExt cx="1070233" cy="223633"/>
          </a:xfrm>
        </p:grpSpPr>
        <p:sp>
          <p:nvSpPr>
            <p:cNvPr id="214" name="Google Shape;214;p9"/>
            <p:cNvSpPr/>
            <p:nvPr/>
          </p:nvSpPr>
          <p:spPr>
            <a:xfrm>
              <a:off x="5964215" y="1531583"/>
              <a:ext cx="223633" cy="223633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" name="Google Shape;215;p9"/>
            <p:cNvCxnSpPr>
              <a:stCxn id="214" idx="6"/>
            </p:cNvCxnSpPr>
            <p:nvPr/>
          </p:nvCxnSpPr>
          <p:spPr>
            <a:xfrm>
              <a:off x="6187848" y="1643400"/>
              <a:ext cx="846600" cy="0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lgDash"/>
              <a:miter lim="800000"/>
              <a:headEnd len="sm" w="sm" type="none"/>
              <a:tailEnd len="lg" w="lg" type="oval"/>
            </a:ln>
          </p:spPr>
        </p:cxnSp>
      </p:grpSp>
      <p:grpSp>
        <p:nvGrpSpPr>
          <p:cNvPr id="216" name="Google Shape;216;p9"/>
          <p:cNvGrpSpPr/>
          <p:nvPr/>
        </p:nvGrpSpPr>
        <p:grpSpPr>
          <a:xfrm>
            <a:off x="7094722" y="3467898"/>
            <a:ext cx="928321" cy="194200"/>
            <a:chOff x="5964215" y="4790393"/>
            <a:chExt cx="1072134" cy="223633"/>
          </a:xfrm>
        </p:grpSpPr>
        <p:sp>
          <p:nvSpPr>
            <p:cNvPr id="217" name="Google Shape;217;p9"/>
            <p:cNvSpPr/>
            <p:nvPr/>
          </p:nvSpPr>
          <p:spPr>
            <a:xfrm>
              <a:off x="5964215" y="4790393"/>
              <a:ext cx="223633" cy="223633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8" name="Google Shape;218;p9"/>
            <p:cNvCxnSpPr/>
            <p:nvPr/>
          </p:nvCxnSpPr>
          <p:spPr>
            <a:xfrm flipH="1" rot="10800000">
              <a:off x="6189738" y="4902208"/>
              <a:ext cx="846611" cy="1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lgDash"/>
              <a:miter lim="800000"/>
              <a:headEnd len="sm" w="sm" type="none"/>
              <a:tailEnd len="lg" w="lg" type="oval"/>
            </a:ln>
          </p:spPr>
        </p:cxnSp>
      </p:grpSp>
      <p:grpSp>
        <p:nvGrpSpPr>
          <p:cNvPr id="219" name="Google Shape;219;p9"/>
          <p:cNvGrpSpPr/>
          <p:nvPr/>
        </p:nvGrpSpPr>
        <p:grpSpPr>
          <a:xfrm>
            <a:off x="7023742" y="2437568"/>
            <a:ext cx="928321" cy="194200"/>
            <a:chOff x="5964215" y="3033279"/>
            <a:chExt cx="1072134" cy="223633"/>
          </a:xfrm>
        </p:grpSpPr>
        <p:sp>
          <p:nvSpPr>
            <p:cNvPr id="220" name="Google Shape;220;p9"/>
            <p:cNvSpPr/>
            <p:nvPr/>
          </p:nvSpPr>
          <p:spPr>
            <a:xfrm>
              <a:off x="5964215" y="3033279"/>
              <a:ext cx="223633" cy="223633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1" name="Google Shape;221;p9"/>
            <p:cNvCxnSpPr/>
            <p:nvPr/>
          </p:nvCxnSpPr>
          <p:spPr>
            <a:xfrm flipH="1" rot="10800000">
              <a:off x="6189738" y="3145093"/>
              <a:ext cx="846611" cy="1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lgDash"/>
              <a:miter lim="800000"/>
              <a:headEnd len="sm" w="sm" type="none"/>
              <a:tailEnd len="lg" w="lg" type="oval"/>
            </a:ln>
          </p:spPr>
        </p:cxnSp>
      </p:grpSp>
      <p:grpSp>
        <p:nvGrpSpPr>
          <p:cNvPr id="222" name="Google Shape;222;p9"/>
          <p:cNvGrpSpPr/>
          <p:nvPr/>
        </p:nvGrpSpPr>
        <p:grpSpPr>
          <a:xfrm>
            <a:off x="2460227" y="1544958"/>
            <a:ext cx="4156716" cy="683264"/>
            <a:chOff x="-4671842" y="1947865"/>
            <a:chExt cx="9709546" cy="786824"/>
          </a:xfrm>
        </p:grpSpPr>
        <p:sp>
          <p:nvSpPr>
            <p:cNvPr id="223" name="Google Shape;223;p9"/>
            <p:cNvSpPr txBox="1"/>
            <p:nvPr/>
          </p:nvSpPr>
          <p:spPr>
            <a:xfrm>
              <a:off x="-4671842" y="1947865"/>
              <a:ext cx="9709546" cy="786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25252"/>
                  </a:solidFill>
                  <a:latin typeface="Arial"/>
                  <a:ea typeface="Arial"/>
                  <a:cs typeface="Arial"/>
                  <a:sym typeface="Arial"/>
                </a:rPr>
                <a:t>Проведение исследований или </a:t>
              </a:r>
              <a:endParaRPr/>
            </a:p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25252"/>
                  </a:solidFill>
                  <a:latin typeface="Arial"/>
                  <a:ea typeface="Arial"/>
                  <a:cs typeface="Arial"/>
                  <a:sym typeface="Arial"/>
                </a:rPr>
                <a:t>помощь школьникам в исследованиях</a:t>
              </a:r>
              <a:endParaRPr sz="1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-158386" y="2447422"/>
              <a:ext cx="4451856" cy="267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9"/>
          <p:cNvGrpSpPr/>
          <p:nvPr/>
        </p:nvGrpSpPr>
        <p:grpSpPr>
          <a:xfrm>
            <a:off x="2974035" y="3754042"/>
            <a:ext cx="3503110" cy="683264"/>
            <a:chOff x="-3239827" y="2124222"/>
            <a:chExt cx="7546979" cy="786822"/>
          </a:xfrm>
        </p:grpSpPr>
        <p:sp>
          <p:nvSpPr>
            <p:cNvPr id="226" name="Google Shape;226;p9"/>
            <p:cNvSpPr txBox="1"/>
            <p:nvPr/>
          </p:nvSpPr>
          <p:spPr>
            <a:xfrm>
              <a:off x="-3239827" y="2124222"/>
              <a:ext cx="7546979" cy="7868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25252"/>
                  </a:solidFill>
                  <a:latin typeface="Arial"/>
                  <a:ea typeface="Arial"/>
                  <a:cs typeface="Arial"/>
                  <a:sym typeface="Arial"/>
                </a:rPr>
                <a:t>Проведение экологических акций, флешмобов и т.д</a:t>
              </a:r>
              <a:r>
                <a:rPr lang="ru-RU" sz="1327">
                  <a:solidFill>
                    <a:srgbClr val="A5A5A5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327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-159165" y="2447422"/>
              <a:ext cx="4452638" cy="267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p9"/>
          <p:cNvGrpSpPr/>
          <p:nvPr/>
        </p:nvGrpSpPr>
        <p:grpSpPr>
          <a:xfrm>
            <a:off x="7710068" y="2873432"/>
            <a:ext cx="3955057" cy="476156"/>
            <a:chOff x="-203038" y="2166615"/>
            <a:chExt cx="6196034" cy="548324"/>
          </a:xfrm>
        </p:grpSpPr>
        <p:sp>
          <p:nvSpPr>
            <p:cNvPr id="229" name="Google Shape;229;p9"/>
            <p:cNvSpPr txBox="1"/>
            <p:nvPr/>
          </p:nvSpPr>
          <p:spPr>
            <a:xfrm>
              <a:off x="-203038" y="2166615"/>
              <a:ext cx="6196034" cy="415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25252"/>
                  </a:solidFill>
                  <a:latin typeface="Arial"/>
                  <a:ea typeface="Arial"/>
                  <a:cs typeface="Arial"/>
                  <a:sym typeface="Arial"/>
                </a:rPr>
                <a:t>Разработка и проведение мероприятий</a:t>
              </a:r>
              <a:endParaRPr sz="1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276738" y="2447421"/>
              <a:ext cx="4016734" cy="267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9"/>
          <p:cNvGrpSpPr/>
          <p:nvPr/>
        </p:nvGrpSpPr>
        <p:grpSpPr>
          <a:xfrm>
            <a:off x="6838262" y="1383621"/>
            <a:ext cx="5150538" cy="1017442"/>
            <a:chOff x="5349226" y="2010956"/>
            <a:chExt cx="4272984" cy="670899"/>
          </a:xfrm>
        </p:grpSpPr>
        <p:sp>
          <p:nvSpPr>
            <p:cNvPr id="232" name="Google Shape;232;p9"/>
            <p:cNvSpPr/>
            <p:nvPr/>
          </p:nvSpPr>
          <p:spPr>
            <a:xfrm rot="10800000">
              <a:off x="5349226" y="2010956"/>
              <a:ext cx="4272984" cy="670899"/>
            </a:xfrm>
            <a:prstGeom prst="chevron">
              <a:avLst>
                <a:gd fmla="val 67746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2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 txBox="1"/>
            <p:nvPr/>
          </p:nvSpPr>
          <p:spPr>
            <a:xfrm>
              <a:off x="5999072" y="2027459"/>
              <a:ext cx="3234033" cy="627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применения на практике профессиональных знаний, умений и навыков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9"/>
          <p:cNvGrpSpPr/>
          <p:nvPr/>
        </p:nvGrpSpPr>
        <p:grpSpPr>
          <a:xfrm>
            <a:off x="2749598" y="2781737"/>
            <a:ext cx="4938420" cy="582599"/>
            <a:chOff x="2569789" y="3646467"/>
            <a:chExt cx="4272984" cy="670899"/>
          </a:xfrm>
        </p:grpSpPr>
        <p:sp>
          <p:nvSpPr>
            <p:cNvPr id="235" name="Google Shape;235;p9"/>
            <p:cNvSpPr/>
            <p:nvPr/>
          </p:nvSpPr>
          <p:spPr>
            <a:xfrm>
              <a:off x="2569789" y="3646467"/>
              <a:ext cx="4272984" cy="670899"/>
            </a:xfrm>
            <a:prstGeom prst="chevron">
              <a:avLst>
                <a:gd fmla="val 67746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2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 txBox="1"/>
            <p:nvPr/>
          </p:nvSpPr>
          <p:spPr>
            <a:xfrm>
              <a:off x="3104540" y="3760509"/>
              <a:ext cx="3675685" cy="415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Возможности для самореализации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9"/>
          <p:cNvGrpSpPr/>
          <p:nvPr/>
        </p:nvGrpSpPr>
        <p:grpSpPr>
          <a:xfrm>
            <a:off x="6600361" y="3710438"/>
            <a:ext cx="4613740" cy="582599"/>
            <a:chOff x="5349226" y="5365450"/>
            <a:chExt cx="4272984" cy="670899"/>
          </a:xfrm>
        </p:grpSpPr>
        <p:sp>
          <p:nvSpPr>
            <p:cNvPr id="238" name="Google Shape;238;p9"/>
            <p:cNvSpPr/>
            <p:nvPr/>
          </p:nvSpPr>
          <p:spPr>
            <a:xfrm rot="10800000">
              <a:off x="5349226" y="5365450"/>
              <a:ext cx="4272984" cy="670899"/>
            </a:xfrm>
            <a:prstGeom prst="chevron">
              <a:avLst>
                <a:gd fmla="val 67746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2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 txBox="1"/>
            <p:nvPr/>
          </p:nvSpPr>
          <p:spPr>
            <a:xfrm>
              <a:off x="5676498" y="5502763"/>
              <a:ext cx="3489175" cy="415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Проявление гражданской позиции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9"/>
          <p:cNvSpPr txBox="1"/>
          <p:nvPr/>
        </p:nvSpPr>
        <p:spPr>
          <a:xfrm>
            <a:off x="2658545" y="25366"/>
            <a:ext cx="7624501" cy="394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480"/>
              <a:buFont typeface="Arial"/>
              <a:buNone/>
            </a:pPr>
            <a:r>
              <a:rPr b="1" lang="ru-RU" sz="2400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Оренбургская область</a:t>
            </a:r>
            <a:endParaRPr b="1" sz="2400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2126272" y="502361"/>
            <a:ext cx="4008422" cy="693551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48"/>
              <a:buFont typeface="Arial"/>
              <a:buNone/>
            </a:pPr>
            <a:r>
              <a:rPr i="1" lang="ru-RU" sz="1895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Молодежное водное сообщество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48"/>
              <a:buFont typeface="Arial"/>
              <a:buNone/>
            </a:pPr>
            <a:r>
              <a:rPr i="1" lang="ru-RU" sz="1895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Для студентов</a:t>
            </a:r>
            <a:endParaRPr i="1" sz="1895" cap="none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3700030" y="5774993"/>
            <a:ext cx="8058073" cy="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95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В данный момент  идет развитие проекта в Оренбургской области</a:t>
            </a:r>
            <a:endParaRPr/>
          </a:p>
        </p:txBody>
      </p:sp>
      <p:sp>
        <p:nvSpPr>
          <p:cNvPr id="243" name="Google Shape;243;p9"/>
          <p:cNvSpPr/>
          <p:nvPr/>
        </p:nvSpPr>
        <p:spPr>
          <a:xfrm flipH="1" rot="10800000">
            <a:off x="3037781" y="4749804"/>
            <a:ext cx="4799232" cy="879314"/>
          </a:xfrm>
          <a:prstGeom prst="chevron">
            <a:avLst>
              <a:gd fmla="val 6774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7967761" y="4825308"/>
            <a:ext cx="3439669" cy="683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Сотрудничество с потенциальными работодателями</a:t>
            </a:r>
            <a:endParaRPr sz="160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9"/>
          <p:cNvGrpSpPr/>
          <p:nvPr/>
        </p:nvGrpSpPr>
        <p:grpSpPr>
          <a:xfrm>
            <a:off x="7014039" y="4419173"/>
            <a:ext cx="928321" cy="194200"/>
            <a:chOff x="5964215" y="4790393"/>
            <a:chExt cx="1072134" cy="223633"/>
          </a:xfrm>
        </p:grpSpPr>
        <p:sp>
          <p:nvSpPr>
            <p:cNvPr id="246" name="Google Shape;246;p9"/>
            <p:cNvSpPr/>
            <p:nvPr/>
          </p:nvSpPr>
          <p:spPr>
            <a:xfrm>
              <a:off x="5964215" y="4790393"/>
              <a:ext cx="223633" cy="223633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9"/>
            <p:cNvCxnSpPr/>
            <p:nvPr/>
          </p:nvCxnSpPr>
          <p:spPr>
            <a:xfrm flipH="1" rot="10800000">
              <a:off x="6189738" y="4902208"/>
              <a:ext cx="846611" cy="1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lgDash"/>
              <a:miter lim="800000"/>
              <a:headEnd len="sm" w="sm" type="none"/>
              <a:tailEnd len="lg" w="lg" type="oval"/>
            </a:ln>
          </p:spPr>
        </p:cxnSp>
      </p:grpSp>
      <p:sp>
        <p:nvSpPr>
          <p:cNvPr id="248" name="Google Shape;248;p9"/>
          <p:cNvSpPr txBox="1"/>
          <p:nvPr/>
        </p:nvSpPr>
        <p:spPr>
          <a:xfrm>
            <a:off x="3706810" y="4834977"/>
            <a:ext cx="3767425" cy="656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Начало работы по профессии, построение карьеры</a:t>
            </a:r>
            <a:endParaRPr b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2023-04-18T10:51:04Z</dcterms:created>
  <dc:creator>Пользователь</dc:creator>
</cp:coreProperties>
</file>