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C62B3-9477-486F-B60D-B7D08380157B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8B39A-4AA8-4884-AD53-A039598C2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3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8B39A-4AA8-4884-AD53-A039598C21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CD077-9481-4FFE-8529-CA5CAD94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46F79E-DBAE-4719-87C2-92B6AC0B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A406F8-A803-4A37-9A76-A787D25F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D1788-8E0C-4A91-A709-055FD461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894E40-0149-48B4-A098-97B44938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C86F8-7542-42AF-B29B-883BF49C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740DC0-EF0F-40F1-8CE0-EEB0BC6AA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69D00-13EF-43A6-9EA0-DF82F248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A0F79-C6DD-46F3-A101-FEB1B19E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F1F574-97AE-4BC6-8379-2F1BE4A8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2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5032E2-7695-4DCD-B51A-9DC2F8435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3D0073-EB5F-4182-8CDD-DEAA0E386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C1A490-CB82-4805-81A9-69E6CBEE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45CC75-FA82-4180-A0EA-7BD7CD70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5887A-0705-404A-AEE1-13B65E800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7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13D06-B4F0-4A8C-AC58-ED612CD0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DD156A-E157-4091-AACD-BCF9696E8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A2950-ACBB-42CE-B16A-130A7E55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34DB03-15D7-4402-ABD3-3CEAD714D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6945F-0107-424F-96D0-C6B8C575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9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38711-4D17-4C2B-BAD0-6669BFC9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BD5132-66E2-4F38-926D-7563CDD7F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1BB0C-3AF7-4503-9F23-8A4F77C8B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9DF7E-DF2E-478B-9613-9E6A6958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2FA0B-6C6D-4257-8601-ACB50C10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0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3CAC-CFF7-4812-8CEF-AE4CDF48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D38F7-A8D5-4C95-8026-51A4B1EAB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110072-95FF-4201-8F16-61350EA4B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0A2AD5-CA1B-4285-B669-3ADC69F1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85792-44D7-4ED4-9067-54531C9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57A2C-D6D3-4FDF-A964-25A9E081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2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7E8A8-B0A0-4A42-B688-D9958AA2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CFF713-7773-4F26-A859-2E1777155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F5CE5F-73F3-4892-A6E1-272EB58D5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F83DC9-80C8-4DEB-84AA-5E49E725C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8B505F-9EAD-47EB-8886-424463B39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E27AFF-CE04-42CE-9405-41D03604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A8A94F-3377-4C44-96D9-31DA801F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39B13C-3850-4EBA-BB97-9A4D466B3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1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7EC00-4B50-4249-B897-7FBA3DC5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A3D0DB9-973A-46AC-B43C-2F03074A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7970F9-9C00-4862-B34F-500F9A4D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8E62FE-59CA-4720-A18A-10D81DF24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3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0DE10A-9E30-4D4B-925A-8B154977E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F064EE-686F-4615-8A97-7C5BC413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6602E8-4163-49D6-9186-4672E3F2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93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CB6FF-809F-450B-AEF6-CDDC27E3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99B52-79FB-4855-805D-97CE5D9D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654393-122C-4C65-A8BF-1796E21E0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B3002A-350A-4C12-A9FA-32974EAFD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51165-1926-43F7-847C-5514A19F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59EA37-96CD-47B2-B823-1FCAA777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8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3B4D-DEF8-4102-B696-FB067DA2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66BA03-8929-43EA-8A33-B2A8FC5D3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6E0AF7-9B34-400E-A902-DEE64E0DD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30B9FE-5947-4DF1-BDFF-6DA585BB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AD22A1-7358-48EF-B7C7-931977F3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9C2AE3-8F8C-4C91-A202-B414A458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5A27B-180C-4C8C-BEBF-723C3675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5C976-0486-4B44-8D0D-CC745E679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7A158-F2BC-4857-91C0-8D4542AF4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D9C7-93CD-44C6-9691-61887B92BFA8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8F273-783E-4A6D-88E2-D42463DED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50956-642C-43F4-A4D5-D5A55429C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07A5-BBF8-4465-BD31-9C002BA696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8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C3702D9-FA5C-43FE-BB2D-82B6A832CEF6}"/>
              </a:ext>
            </a:extLst>
          </p:cNvPr>
          <p:cNvCxnSpPr>
            <a:cxnSpLocks/>
          </p:cNvCxnSpPr>
          <p:nvPr/>
        </p:nvCxnSpPr>
        <p:spPr>
          <a:xfrm>
            <a:off x="6096000" y="1618315"/>
            <a:ext cx="0" cy="50831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FCC461-5FDF-4DF3-B37B-5108BAC12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6126"/>
            <a:ext cx="4950381" cy="13412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09A2C-47C7-46BF-956E-DE2CA827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53" y="-453"/>
            <a:ext cx="4590473" cy="1325563"/>
          </a:xfrm>
        </p:spPr>
        <p:txBody>
          <a:bodyPr/>
          <a:lstStyle/>
          <a:p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НАСТАВНИЧЕСТВО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BECFCF-F45D-40AE-81EB-68B7EDEEE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40" r="31111"/>
          <a:stretch/>
        </p:blipFill>
        <p:spPr>
          <a:xfrm>
            <a:off x="6586663" y="791344"/>
            <a:ext cx="5271399" cy="9184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5DEB8A-404D-4F8F-BD93-EC22EE152FE3}"/>
              </a:ext>
            </a:extLst>
          </p:cNvPr>
          <p:cNvSpPr txBox="1"/>
          <p:nvPr/>
        </p:nvSpPr>
        <p:spPr>
          <a:xfrm>
            <a:off x="0" y="1364549"/>
            <a:ext cx="63253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Любинин Егор Владимирович</a:t>
            </a:r>
            <a:r>
              <a:rPr lang="ru-RU" b="1" u="sng" dirty="0"/>
              <a:t> </a:t>
            </a:r>
          </a:p>
          <a:p>
            <a:r>
              <a:rPr lang="ru-RU" sz="1400" dirty="0"/>
              <a:t>Лидер МВС Калининградской области, </a:t>
            </a:r>
          </a:p>
          <a:p>
            <a:r>
              <a:rPr lang="ru-RU" sz="1400" dirty="0"/>
              <a:t>Победитель открытого молодежного водного конкурса-2023, </a:t>
            </a:r>
          </a:p>
          <a:p>
            <a:r>
              <a:rPr lang="ru-RU" sz="1400" dirty="0"/>
              <a:t>Студент 1 курса КГТУ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00FEC-3410-46F7-87AC-571353EA4EEC}"/>
              </a:ext>
            </a:extLst>
          </p:cNvPr>
          <p:cNvSpPr txBox="1"/>
          <p:nvPr/>
        </p:nvSpPr>
        <p:spPr>
          <a:xfrm>
            <a:off x="80724" y="2658613"/>
            <a:ext cx="3989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олодежное </a:t>
            </a: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одное </a:t>
            </a: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ообщество Калининградской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623A7-3E1F-4A89-BFD3-159339994581}"/>
              </a:ext>
            </a:extLst>
          </p:cNvPr>
          <p:cNvSpPr txBox="1"/>
          <p:nvPr/>
        </p:nvSpPr>
        <p:spPr>
          <a:xfrm>
            <a:off x="4186447" y="2617194"/>
            <a:ext cx="1588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ru-RU" sz="2000" dirty="0"/>
              <a:t> участников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81DA73-5D8C-4661-B40A-16C375D55E3C}"/>
              </a:ext>
            </a:extLst>
          </p:cNvPr>
          <p:cNvSpPr txBox="1"/>
          <p:nvPr/>
        </p:nvSpPr>
        <p:spPr>
          <a:xfrm>
            <a:off x="3916186" y="3012556"/>
            <a:ext cx="1975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r>
              <a:rPr lang="ru-RU" sz="2000" dirty="0"/>
              <a:t> мероприятий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880CB54-B164-40EF-A209-AEE2E811C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727" y="4791282"/>
            <a:ext cx="2576783" cy="17178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5E046AE-0DE8-4339-8C5C-FFCF49111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979" y="4791282"/>
            <a:ext cx="2291421" cy="17178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DB205E4-C2FC-4793-9220-FD9176888A07}"/>
              </a:ext>
            </a:extLst>
          </p:cNvPr>
          <p:cNvSpPr txBox="1"/>
          <p:nvPr/>
        </p:nvSpPr>
        <p:spPr>
          <a:xfrm>
            <a:off x="6232248" y="1590878"/>
            <a:ext cx="59597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Представители МВС Калининградской области приняли участие в экспертной оценке работ в составе молодежного жюри на III Региональной конференции Тропой открытий Всероссийского конкурса юношеских исследовательских работ им.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В.И.Вернадского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A8E680-43B5-47F4-B419-5425C0A07A6A}"/>
              </a:ext>
            </a:extLst>
          </p:cNvPr>
          <p:cNvSpPr txBox="1"/>
          <p:nvPr/>
        </p:nvSpPr>
        <p:spPr>
          <a:xfrm>
            <a:off x="6232246" y="3036956"/>
            <a:ext cx="59597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Отдельными номинациями были отмечены работы в сфере водных ресурсов</a:t>
            </a:r>
            <a:r>
              <a:rPr lang="la-Latn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Юным исследователям дали рекомендации по доработке проектов и пригласили к участию в мониторинге водных объектов в рамках деятельности МВС.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2B2317C-726F-4B04-B606-8725AB94368F}"/>
              </a:ext>
            </a:extLst>
          </p:cNvPr>
          <p:cNvCxnSpPr/>
          <p:nvPr/>
        </p:nvCxnSpPr>
        <p:spPr>
          <a:xfrm>
            <a:off x="295489" y="3518408"/>
            <a:ext cx="5419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D1F1B10F-77AC-46AE-B893-23E19DC8D75D}"/>
              </a:ext>
            </a:extLst>
          </p:cNvPr>
          <p:cNvCxnSpPr/>
          <p:nvPr/>
        </p:nvCxnSpPr>
        <p:spPr>
          <a:xfrm>
            <a:off x="278558" y="2465284"/>
            <a:ext cx="5419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B1D11E-4C92-4CD4-B8B7-3F235AC59F33}"/>
              </a:ext>
            </a:extLst>
          </p:cNvPr>
          <p:cNvSpPr txBox="1"/>
          <p:nvPr/>
        </p:nvSpPr>
        <p:spPr>
          <a:xfrm>
            <a:off x="85558" y="3640796"/>
            <a:ext cx="6010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рамках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помощи школьникам в подготовке исследовательских и прикладных проектов в сфере охраны и восстановления водных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ресурсов, разработан и ведется дальнейшая реализация проекта: «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Беспилотная плавательная система для исследования морей и океанов Арктики».</a:t>
            </a:r>
            <a:r>
              <a:rPr lang="la-Latn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Автор: Любинин Роман ученик 9 класса МБОУ СОШ «Школы будущего», руководитель: Рубцова О. А., Консультант: Любинин Е.В. </a:t>
            </a:r>
          </a:p>
          <a:p>
            <a:r>
              <a:rPr lang="ru-RU" sz="1600" i="1" dirty="0">
                <a:solidFill>
                  <a:srgbClr val="000000"/>
                </a:solidFill>
                <a:latin typeface="-apple-system"/>
              </a:rPr>
              <a:t>Проект стал победителем в номинации «Лучший инновационный проект» на региональном этапе Водного конкурса и призером в ряде других всероссийских конкурсов</a:t>
            </a:r>
            <a:endParaRPr lang="ru-RU" sz="1600" i="1" dirty="0"/>
          </a:p>
        </p:txBody>
      </p:sp>
      <p:pic>
        <p:nvPicPr>
          <p:cNvPr id="23" name="Google Shape;91;p1">
            <a:extLst>
              <a:ext uri="{FF2B5EF4-FFF2-40B4-BE49-F238E27FC236}">
                <a16:creationId xmlns:a16="http://schemas.microsoft.com/office/drawing/2014/main" id="{228C997A-161F-493E-AAD1-E6163A541C4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8238"/>
          <a:stretch/>
        </p:blipFill>
        <p:spPr>
          <a:xfrm>
            <a:off x="7748546" y="162538"/>
            <a:ext cx="2073708" cy="62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35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один усеченный угол 35">
            <a:extLst>
              <a:ext uri="{FF2B5EF4-FFF2-40B4-BE49-F238E27FC236}">
                <a16:creationId xmlns:a16="http://schemas.microsoft.com/office/drawing/2014/main" id="{8F4DE257-9CC7-4832-A5E4-9A693B114BCF}"/>
              </a:ext>
            </a:extLst>
          </p:cNvPr>
          <p:cNvSpPr/>
          <p:nvPr/>
        </p:nvSpPr>
        <p:spPr>
          <a:xfrm flipV="1">
            <a:off x="-4" y="0"/>
            <a:ext cx="4943414" cy="1335226"/>
          </a:xfrm>
          <a:prstGeom prst="snip1Rect">
            <a:avLst>
              <a:gd name="adj" fmla="val 2981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FEABD-AF42-437E-9297-90633AFFB9E7}"/>
              </a:ext>
            </a:extLst>
          </p:cNvPr>
          <p:cNvSpPr txBox="1"/>
          <p:nvPr/>
        </p:nvSpPr>
        <p:spPr>
          <a:xfrm>
            <a:off x="4943410" y="228344"/>
            <a:ext cx="434575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Организован флешмоб «Голубая лента -2024» </a:t>
            </a:r>
            <a:r>
              <a:rPr lang="ru-RU" sz="1600" u="sng" dirty="0"/>
              <a:t>с 21-23 марта </a:t>
            </a:r>
            <a:r>
              <a:rPr lang="ru-RU" sz="1600" dirty="0"/>
              <a:t>на 4 площадках региона с привлечением более 50 участников, создано и опубликовано 5 видеороликов о важности водосбережения</a:t>
            </a:r>
            <a:r>
              <a:rPr lang="ru-RU" dirty="0"/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2BC0B2-1646-484D-863E-0E96F6E1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085" y="62386"/>
            <a:ext cx="2413361" cy="180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45BBEE3-8F34-4EF9-9052-111E518E9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726" y="5129886"/>
            <a:ext cx="1976692" cy="1484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AB22091-F018-483A-892D-23273ADB9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600" y="4705181"/>
            <a:ext cx="1588258" cy="19182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B7F4AF-20D3-42F3-AABC-09D97A5BC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8" y="4948441"/>
            <a:ext cx="1864259" cy="13975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47113A-C20E-45EB-AB70-73676339BAD4}"/>
              </a:ext>
            </a:extLst>
          </p:cNvPr>
          <p:cNvSpPr txBox="1"/>
          <p:nvPr/>
        </p:nvSpPr>
        <p:spPr>
          <a:xfrm>
            <a:off x="4097796" y="2640117"/>
            <a:ext cx="3967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Участие в Форсайт-сессии</a:t>
            </a:r>
            <a:r>
              <a:rPr lang="ru-RU" sz="1600" dirty="0"/>
              <a:t>, посвящённой проблемам Балтийского моря. Участниками стали школьники из 8 школ Гурьевского муниципального округа, имеющие Международную сертификацию "Эко-школы/Зелёный флаг"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F2905B-02A6-4ED0-8B65-1FEA0A10987C}"/>
              </a:ext>
            </a:extLst>
          </p:cNvPr>
          <p:cNvSpPr txBox="1"/>
          <p:nvPr/>
        </p:nvSpPr>
        <p:spPr>
          <a:xfrm>
            <a:off x="8298382" y="2640117"/>
            <a:ext cx="37281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Эко-просветительская кампания </a:t>
            </a:r>
          </a:p>
          <a:p>
            <a:pPr algn="ctr"/>
            <a:r>
              <a:rPr lang="ru-RU" sz="1600" dirty="0"/>
              <a:t>«ПРО Тюленей». </a:t>
            </a:r>
          </a:p>
          <a:p>
            <a:pPr algn="ctr"/>
            <a:r>
              <a:rPr lang="ru-RU" sz="1600" dirty="0"/>
              <a:t>В двух образовательных организациях были проведены интерактивные уроки, посвященные защите млекопитающих Балтийского моря.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AEC1A6-FD0E-4BF2-8EB1-C10E0EABB9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4704447"/>
            <a:ext cx="1940959" cy="1918213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55904B4-EB90-422F-AD44-9165179EC9F0}"/>
              </a:ext>
            </a:extLst>
          </p:cNvPr>
          <p:cNvCxnSpPr>
            <a:cxnSpLocks/>
          </p:cNvCxnSpPr>
          <p:nvPr/>
        </p:nvCxnSpPr>
        <p:spPr>
          <a:xfrm>
            <a:off x="4051930" y="2258957"/>
            <a:ext cx="0" cy="44647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296D8ED-BEBA-434D-A103-1B62EBD32CB9}"/>
              </a:ext>
            </a:extLst>
          </p:cNvPr>
          <p:cNvCxnSpPr>
            <a:cxnSpLocks/>
          </p:cNvCxnSpPr>
          <p:nvPr/>
        </p:nvCxnSpPr>
        <p:spPr>
          <a:xfrm>
            <a:off x="8167843" y="2258957"/>
            <a:ext cx="0" cy="436370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E68E947-CA84-4FE1-A206-CE424AB4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0" y="0"/>
            <a:ext cx="4831601" cy="1335227"/>
          </a:xfrm>
        </p:spPr>
        <p:txBody>
          <a:bodyPr>
            <a:normAutofit/>
          </a:bodyPr>
          <a:lstStyle/>
          <a:p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ЭКОПРОСВЕЩЕНИЕ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1741FA-FA43-472F-A7EF-F4CB8C7BA377}"/>
              </a:ext>
            </a:extLst>
          </p:cNvPr>
          <p:cNvSpPr txBox="1"/>
          <p:nvPr/>
        </p:nvSpPr>
        <p:spPr>
          <a:xfrm>
            <a:off x="-48297" y="2640117"/>
            <a:ext cx="40543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Участие в работе летнего лагеря «</a:t>
            </a:r>
            <a:r>
              <a:rPr lang="ru-RU" sz="1600" b="1" dirty="0" err="1"/>
              <a:t>Экосити</a:t>
            </a:r>
            <a:r>
              <a:rPr lang="ru-RU" sz="1600" b="1" dirty="0"/>
              <a:t>».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Изучался морфологический состав почв, сбор зоопланктона болот, химический и бактериологический анализ воды болот.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Проведены элементы занятий по исследованию пруда "Чистый", с отработкой спасения на воде, совместно с ПСО МЧС России по Калининградской области.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DD7D032-98E8-46E3-8292-65D42876F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405" y="4948441"/>
            <a:ext cx="1880247" cy="14101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E640BB-1947-4040-BE81-B3335897DC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101" y="5224411"/>
            <a:ext cx="1952008" cy="1410186"/>
          </a:xfrm>
          <a:prstGeom prst="rect">
            <a:avLst/>
          </a:prstGeom>
        </p:spPr>
      </p:pic>
      <p:cxnSp>
        <p:nvCxnSpPr>
          <p:cNvPr id="40" name="Соединитель: изогнутый 39">
            <a:extLst>
              <a:ext uri="{FF2B5EF4-FFF2-40B4-BE49-F238E27FC236}">
                <a16:creationId xmlns:a16="http://schemas.microsoft.com/office/drawing/2014/main" id="{5AD9D6DF-9598-455E-BBFF-1DB1AB65EF5D}"/>
              </a:ext>
            </a:extLst>
          </p:cNvPr>
          <p:cNvCxnSpPr>
            <a:cxnSpLocks/>
          </p:cNvCxnSpPr>
          <p:nvPr/>
        </p:nvCxnSpPr>
        <p:spPr>
          <a:xfrm rot="10800000">
            <a:off x="5542962" y="1637410"/>
            <a:ext cx="5770691" cy="358100"/>
          </a:xfrm>
          <a:prstGeom prst="curvedConnector3">
            <a:avLst>
              <a:gd name="adj1" fmla="val 50000"/>
            </a:avLst>
          </a:prstGeom>
          <a:ln w="57150" cap="rnd" cmpd="sng"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F3D62F0-CA10-4D97-B401-ED5E0A8940EB}"/>
              </a:ext>
            </a:extLst>
          </p:cNvPr>
          <p:cNvSpPr txBox="1"/>
          <p:nvPr/>
        </p:nvSpPr>
        <p:spPr>
          <a:xfrm>
            <a:off x="1375577" y="2119361"/>
            <a:ext cx="132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Август 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BF54F5-C9AC-4AB3-837D-5D7317A9C9A4}"/>
              </a:ext>
            </a:extLst>
          </p:cNvPr>
          <p:cNvSpPr txBox="1"/>
          <p:nvPr/>
        </p:nvSpPr>
        <p:spPr>
          <a:xfrm>
            <a:off x="5407986" y="2119361"/>
            <a:ext cx="188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27 сентября 2023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CA8CBA-F5D2-4C39-83FF-2E69048D1F52}"/>
              </a:ext>
            </a:extLst>
          </p:cNvPr>
          <p:cNvSpPr txBox="1"/>
          <p:nvPr/>
        </p:nvSpPr>
        <p:spPr>
          <a:xfrm>
            <a:off x="9251768" y="2119361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/>
              <a:t>21 февраля 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D6577-6156-4184-9AD1-4931D6511319}"/>
              </a:ext>
            </a:extLst>
          </p:cNvPr>
          <p:cNvSpPr txBox="1"/>
          <p:nvPr/>
        </p:nvSpPr>
        <p:spPr>
          <a:xfrm>
            <a:off x="0" y="1436545"/>
            <a:ext cx="542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 рамках деятельности МВС по </a:t>
            </a:r>
            <a:r>
              <a:rPr lang="ru-RU" i="1" dirty="0" err="1"/>
              <a:t>экопросвещению</a:t>
            </a:r>
            <a:r>
              <a:rPr lang="ru-RU" i="1" dirty="0"/>
              <a:t> были реализованы мероприятия:</a:t>
            </a:r>
          </a:p>
        </p:txBody>
      </p:sp>
    </p:spTree>
    <p:extLst>
      <p:ext uri="{BB962C8B-B14F-4D97-AF65-F5344CB8AC3E}">
        <p14:creationId xmlns:p14="http://schemas.microsoft.com/office/powerpoint/2010/main" val="18065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7C39A4-D108-4FA3-B553-2BE3945B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88365" cy="13412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09A2C-47C7-46BF-956E-DE2CA827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885"/>
            <a:ext cx="6188365" cy="1325563"/>
          </a:xfrm>
        </p:spPr>
        <p:txBody>
          <a:bodyPr>
            <a:normAutofit/>
          </a:bodyPr>
          <a:lstStyle/>
          <a:p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ДЕНЬ ВОДНОГО ОБЪЕКТА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EE181-C660-47A1-AB24-184FDE544588}"/>
              </a:ext>
            </a:extLst>
          </p:cNvPr>
          <p:cNvSpPr txBox="1"/>
          <p:nvPr/>
        </p:nvSpPr>
        <p:spPr>
          <a:xfrm>
            <a:off x="92365" y="2598948"/>
            <a:ext cx="609476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/>
              <a:t>Актуальность проекта:</a:t>
            </a:r>
          </a:p>
          <a:p>
            <a:r>
              <a:rPr lang="ru-RU" dirty="0"/>
              <a:t>Река Неман является одной из крупнейших рек Европы и имеет богатую историю и культуру. Учреждение Дня Немана может стать важным шагом в сохранении и популяризации этого наследия. Проект также может способствовать укреплению межрегиональных связей, развитию туризма и привлечению инвестиций в регион.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8B4530-6F1A-4588-AAF6-4F424A6247F3}"/>
              </a:ext>
            </a:extLst>
          </p:cNvPr>
          <p:cNvSpPr txBox="1"/>
          <p:nvPr/>
        </p:nvSpPr>
        <p:spPr>
          <a:xfrm>
            <a:off x="6408322" y="2702494"/>
            <a:ext cx="56253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Проведена встреча с депутатом Законодательного Собрания Калининградской области </a:t>
            </a:r>
            <a:r>
              <a:rPr lang="ru-RU" dirty="0" err="1"/>
              <a:t>Тарановой</a:t>
            </a:r>
            <a:r>
              <a:rPr lang="ru-RU" dirty="0"/>
              <a:t> Юлией </a:t>
            </a:r>
          </a:p>
          <a:p>
            <a:r>
              <a:rPr lang="ru-RU" dirty="0"/>
              <a:t>Анатольевной, представлен проект по учреждению дня реки Неман.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8BBB1-7949-447F-BC43-3527C61791A8}"/>
              </a:ext>
            </a:extLst>
          </p:cNvPr>
          <p:cNvSpPr txBox="1"/>
          <p:nvPr/>
        </p:nvSpPr>
        <p:spPr>
          <a:xfrm>
            <a:off x="6408322" y="4501682"/>
            <a:ext cx="569131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/>
              <a:t>Перспективы сотрудничества с Белоруской стороной: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Учреждение международного праздника;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Сотрудничество в сфере мониторинга и охраны водных объектов: обмен опытом, разработка совместных программ и проектов.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B78416-8CD9-4388-A21A-8C6B916599FA}"/>
              </a:ext>
            </a:extLst>
          </p:cNvPr>
          <p:cNvSpPr txBox="1"/>
          <p:nvPr/>
        </p:nvSpPr>
        <p:spPr>
          <a:xfrm>
            <a:off x="92365" y="143356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/>
              <a:t>Цель проекта</a:t>
            </a:r>
            <a:r>
              <a:rPr lang="ru-RU" dirty="0"/>
              <a:t>: учреждение Дня Немана как регионального праздника, направленного на сохранение культурного и природного наследия реки Неман, а также на укрепление межрегиональных связей и развитие туризма.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624E6-FFBF-4D07-B766-92204F5D1B02}"/>
              </a:ext>
            </a:extLst>
          </p:cNvPr>
          <p:cNvSpPr txBox="1"/>
          <p:nvPr/>
        </p:nvSpPr>
        <p:spPr>
          <a:xfrm>
            <a:off x="92364" y="4610061"/>
            <a:ext cx="59125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u="sng" dirty="0"/>
              <a:t>Мероприятия: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Акции по очистке берегов реки;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Организация флешмобов и викторин;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Проведение семинаров, форумов на тему истории реки, её важном значении для региона и существующих проблемах, связанных с загрязнением.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708B79-3516-4815-ADA0-F1C9CBB4B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2" r="9133"/>
          <a:stretch/>
        </p:blipFill>
        <p:spPr>
          <a:xfrm>
            <a:off x="7672465" y="164642"/>
            <a:ext cx="3097038" cy="25378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B48F8E-F921-4674-9CD9-21FA2F8C49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03" t="4349" r="11530" b="50000"/>
          <a:stretch/>
        </p:blipFill>
        <p:spPr>
          <a:xfrm>
            <a:off x="10769503" y="5782024"/>
            <a:ext cx="988252" cy="5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2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487</Words>
  <Application>Microsoft Office PowerPoint</Application>
  <PresentationFormat>Широкоэкранный</PresentationFormat>
  <Paragraphs>41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-apple-system</vt:lpstr>
      <vt:lpstr>Arial</vt:lpstr>
      <vt:lpstr>Calibri</vt:lpstr>
      <vt:lpstr>Calibri Light</vt:lpstr>
      <vt:lpstr>Wingdings</vt:lpstr>
      <vt:lpstr>Тема Office</vt:lpstr>
      <vt:lpstr>НАСТАВНИЧЕСТВО</vt:lpstr>
      <vt:lpstr>ЭКОПРОСВЕЩЕНИЕ</vt:lpstr>
      <vt:lpstr>ДЕНЬ ВОДНОГО ОБЪЕКТА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 jfh jbyh Diskurskreisgehalt Uhhkgj</dc:creator>
  <cp:lastModifiedBy>Дмитрий Снежков</cp:lastModifiedBy>
  <cp:revision>33</cp:revision>
  <dcterms:created xsi:type="dcterms:W3CDTF">2024-04-09T22:32:39Z</dcterms:created>
  <dcterms:modified xsi:type="dcterms:W3CDTF">2024-04-19T08:24:44Z</dcterms:modified>
</cp:coreProperties>
</file>