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6858000" cy="9144000"/>
  <p:embeddedFontLst>
    <p:embeddedFont>
      <p:font typeface="Bahnschrift SemiCondensed" panose="020B0502040204020203" pitchFamily="34" charset="0"/>
      <p:regular r:id="rId9"/>
      <p:bold r:id="rId10"/>
    </p:embeddedFon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8C3C1CB-7866-4754-8E8B-E5E43CF43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04A74F-9E17-4469-8DF0-1CAE29C7A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4934-6736-4E06-99EB-49FED268596C}" type="datetimeFigureOut">
              <a:rPr lang="ru-RU" smtClean="0"/>
              <a:t>19.04.2023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C20296-4F28-4EB1-8A63-8D40C470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A9FD9E-8C68-4CA1-86CF-74269F77B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C43A-DF3C-45A5-8D50-76867FF2A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3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034C-6DA2-4DFF-8828-28692F570EE2}" type="datetimeFigureOut">
              <a:rPr lang="ru-RU" smtClean="0"/>
              <a:t>19.04.2023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C523-75C2-400A-98B9-383DA83CEC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8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акет_0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8381C48-6B58-410C-B2E5-8AF7EB49E7BE}"/>
              </a:ext>
            </a:extLst>
          </p:cNvPr>
          <p:cNvSpPr/>
          <p:nvPr userDrawn="1"/>
        </p:nvSpPr>
        <p:spPr>
          <a:xfrm>
            <a:off x="2073349" y="958480"/>
            <a:ext cx="8048846" cy="4476465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76200">
            <a:solidFill>
              <a:schemeClr val="bg1">
                <a:lumMod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6CF8346-84F3-41A1-B001-E05E39D79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</p:spPr>
        <p:txBody>
          <a:bodyPr anchor="b"/>
          <a:lstStyle>
            <a:lvl1pPr algn="ctr">
              <a:defRPr sz="6600" b="0" i="0" u="none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fonik.ru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0B8BD5-4E83-47BA-B3E8-0D5EAA01B1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u="none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B13188F-9E03-4B90-8BB4-191D8CC47719}"/>
              </a:ext>
            </a:extLst>
          </p:cNvPr>
          <p:cNvCxnSpPr>
            <a:cxnSpLocks/>
          </p:cNvCxnSpPr>
          <p:nvPr userDrawn="1"/>
        </p:nvCxnSpPr>
        <p:spPr>
          <a:xfrm>
            <a:off x="2257697" y="3535823"/>
            <a:ext cx="76766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22462D3-C949-4335-946A-A68DEEA5F502}"/>
              </a:ext>
            </a:extLst>
          </p:cNvPr>
          <p:cNvSpPr/>
          <p:nvPr userDrawn="1"/>
        </p:nvSpPr>
        <p:spPr>
          <a:xfrm flipV="1">
            <a:off x="2190593" y="1003740"/>
            <a:ext cx="7810807" cy="272956"/>
          </a:xfrm>
          <a:custGeom>
            <a:avLst/>
            <a:gdLst>
              <a:gd name="connsiteX0" fmla="*/ 1908889 w 9857237"/>
              <a:gd name="connsiteY0" fmla="*/ 272956 h 272956"/>
              <a:gd name="connsiteX1" fmla="*/ 9288557 w 9857237"/>
              <a:gd name="connsiteY1" fmla="*/ 272956 h 272956"/>
              <a:gd name="connsiteX2" fmla="*/ 9812626 w 9857237"/>
              <a:gd name="connsiteY2" fmla="*/ 54431 h 272956"/>
              <a:gd name="connsiteX3" fmla="*/ 9857237 w 9857237"/>
              <a:gd name="connsiteY3" fmla="*/ 1 h 272956"/>
              <a:gd name="connsiteX4" fmla="*/ 7948348 w 9857237"/>
              <a:gd name="connsiteY4" fmla="*/ 1 h 272956"/>
              <a:gd name="connsiteX5" fmla="*/ 7948348 w 9857237"/>
              <a:gd name="connsiteY5" fmla="*/ 0 h 272956"/>
              <a:gd name="connsiteX6" fmla="*/ 0 w 9857237"/>
              <a:gd name="connsiteY6" fmla="*/ 0 h 272956"/>
              <a:gd name="connsiteX7" fmla="*/ 44610 w 9857237"/>
              <a:gd name="connsiteY7" fmla="*/ 54430 h 272956"/>
              <a:gd name="connsiteX8" fmla="*/ 568680 w 9857237"/>
              <a:gd name="connsiteY8" fmla="*/ 272955 h 272956"/>
              <a:gd name="connsiteX9" fmla="*/ 1908889 w 9857237"/>
              <a:gd name="connsiteY9" fmla="*/ 272955 h 2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7237" h="272956">
                <a:moveTo>
                  <a:pt x="1908889" y="272956"/>
                </a:moveTo>
                <a:lnTo>
                  <a:pt x="9288557" y="272956"/>
                </a:lnTo>
                <a:cubicBezTo>
                  <a:pt x="9493220" y="272956"/>
                  <a:pt x="9678506" y="189447"/>
                  <a:pt x="9812626" y="54431"/>
                </a:cubicBezTo>
                <a:lnTo>
                  <a:pt x="9857237" y="1"/>
                </a:lnTo>
                <a:lnTo>
                  <a:pt x="7948348" y="1"/>
                </a:lnTo>
                <a:lnTo>
                  <a:pt x="7948348" y="0"/>
                </a:lnTo>
                <a:lnTo>
                  <a:pt x="0" y="0"/>
                </a:lnTo>
                <a:lnTo>
                  <a:pt x="44610" y="54430"/>
                </a:lnTo>
                <a:cubicBezTo>
                  <a:pt x="178731" y="189446"/>
                  <a:pt x="364018" y="272955"/>
                  <a:pt x="568680" y="272955"/>
                </a:cubicBezTo>
                <a:lnTo>
                  <a:pt x="1908889" y="272955"/>
                </a:lnTo>
                <a:close/>
              </a:path>
            </a:pathLst>
          </a:cu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359523-CDAA-4C5B-9FD0-3D96BE797AC8}"/>
              </a:ext>
            </a:extLst>
          </p:cNvPr>
          <p:cNvSpPr/>
          <p:nvPr userDrawn="1"/>
        </p:nvSpPr>
        <p:spPr>
          <a:xfrm>
            <a:off x="2118406" y="5132313"/>
            <a:ext cx="7966800" cy="272956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70F1E11-BB6D-4F64-B86A-6F542940C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2" grpId="0"/>
      <p:bldP spid="2" grpId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6" presetClass="exit" presetSubtype="32" fill="hold" nodeType="withEffect">
                  <p:stCondLst>
                    <p:cond delay="0"/>
                  </p:stCondLst>
                  <p:childTnLst>
                    <p:animEffect transition="out" filter="circle(ou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3" grpId="1" animBg="1"/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40C427-43B0-4361-B418-EC0F19ED1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4E415699-3E2B-4955-AEDA-F5AE8B583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F8552F65-2442-4D7F-8676-9019459667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12B99B6-F197-4A9A-9EBA-4CA133469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69842CC-5E24-4D21-917A-9B530CF871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ED104E8E-86E5-4AB0-94CB-0A41132E67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5808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F853CB-9A3A-48E7-8210-50E1B25B2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FE316087-5D8C-43D5-A74B-3EFF5A415F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9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2FDFF4C-0FC6-46B1-9096-3E0D05F05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9C0C6447-6A78-4716-8C44-015AB6A9A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5BE6BB9-A286-40E7-BC09-D041B53C94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7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59AA83-2B88-42D9-B1FD-80E88E565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8F5044A8-2B0E-41E1-BCC9-29906A9E70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5F5C2E90-1AAF-4762-B6CB-A803D6254E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1052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6A49BDC-5BAA-4A76-8A46-C937866830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FF12F504-9955-441E-9BE1-F95ED7D35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7456112A-47F2-474C-93BB-661A5482C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04011941-2380-4C1E-ACF0-DC8367B10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6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2EB271-7CFB-4003-8010-D506E26D5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CBA73729-24B1-46DE-9FBE-E5B7681DE8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8DCB80D3-9302-4FC3-8CEE-9431486DB3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864C1380-4C07-447E-B3DC-AC6146E3889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7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ADED7DE-9430-414A-85BD-DA5192BBF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6470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0D5CF75-F27F-4265-9669-5DB93ED7D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58068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084A4BD-04C5-4596-9071-26CDD73C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919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917964A-3136-4C88-AD04-58972679F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686" y="1316659"/>
            <a:ext cx="11839112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42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1BCFDA3-088D-40A5-B5A4-6D12CA893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6392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8A72FC8-FAC0-4384-9251-93ECB77E3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66AB6339-99A2-4593-8DCD-03FB4F7ADC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416570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1D7B40-10D5-4BCC-9461-D282F4D42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6278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C7FC55C-EFA8-43B4-B529-6FFA21B2B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C5FF46F4-1DC0-4B29-B542-AAAD689AAD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72195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F210C07-2B56-4BCA-AA18-9202D7FA1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2832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57FF125-90F8-4B22-8E5C-E5B1D0563D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55E0A213-8260-4749-8EB4-A86D698B6F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1600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DD8D5F-EF75-4E8D-8B39-681F56F75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310B3B4D-4C4F-42A2-848A-CCBCDACA0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5869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D53731-628C-4568-814B-E5C7E1FE81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14C0424D-5147-4D07-BACC-078F3EECA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229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4CFF0B-EEF8-4134-AABA-06BF0D82D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BF160DAE-3D8C-4AA0-8496-A27B8FEEEB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7729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04191B2-BE1E-4BB1-8AE2-F6743F020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DB13013B-A5ED-4A7D-8390-6E6ACA583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776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BE8E06-DD29-4F84-87A0-257802117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32F524-71F5-4F2C-9A34-FBDF4320F2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60"/>
            <a:ext cx="11839112" cy="5352980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33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C23C73-A4B2-48F6-BC13-421664032C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8388B2AF-EBAF-4576-953B-E1AB77C28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71965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C09956-EE3E-447D-955F-33A99072D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06824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6D67CD8-1361-4DA5-A174-FBA4C5E2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41905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3B4AC3F-85B9-4DFA-A892-0B8D3EE88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B156BB6C-45FA-4336-B8D2-A28F488B92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7804421" cy="5352981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87824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077EA3-F710-41BB-A21D-3C5A1FD36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1AF14686-07BA-4D3A-957A-D9647B106F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670969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A7BDBA-4EAD-4EBF-BA2D-2E6A2FEDF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5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11E8A3-5C13-4122-8178-ECECCCD62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1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DA58AFC-2AC1-4723-BF19-AA1194D89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3E6D4336-3D3E-4A1C-A547-E81D65F5EB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7026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0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935F9B-136E-4164-A7E1-0D608F622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CFC04E0-983B-4E7B-9C3A-30D00E0069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2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19A869-D66E-4185-A8D9-037A9DB3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767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01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37430C5-768D-49B5-9ABD-735675B2F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EB21029C-D043-41EA-8AC3-3E49433BBC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89190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5219A09-D779-4129-AB12-9B0C02EBB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64979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021482-9C7D-42ED-BE73-930451C0D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7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445B233-B0BA-4E3E-901A-0F6946A48B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5F1F784D-F76A-4CBE-A914-23F4A6E7533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20D80179-D420-451B-AF51-DD7C7AB62E4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837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6BCD72-C796-4E1B-B2F9-0AF0D532B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DA34351D-9FB7-4ECC-9013-DB8F362BB7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901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9803688-9DA5-4641-B090-3A06169B5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8543A6A-3012-4F49-9503-8329B09E8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24D2FBDB-CF3D-408A-9245-3DE78B4CF3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FE52E36-EAAE-4B5D-8154-15E46173A9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4257BBEE-D0E5-4678-87A1-8357B00D86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7"/>
            <a:ext cx="5729145" cy="5352981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B7DFD72-3637-4EAA-9001-B1A9FF3924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04FF81B-D8A9-4535-AF7C-5BF04823F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0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EE9F44D-F1EE-448C-B0D2-0923F3BFA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B87854-F2CA-4F3F-9D28-5A7CD35D8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0CE5C7E1-4298-4143-A722-FEE24C707A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9"/>
            <a:ext cx="5729145" cy="5352979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1442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36D3B-1F8B-4746-9F88-D8505FED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606C6B-1FE0-4494-AF6E-F02E5501A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66" r:id="rId3"/>
    <p:sldLayoutId id="2147483726" r:id="rId4"/>
    <p:sldLayoutId id="2147483657" r:id="rId5"/>
    <p:sldLayoutId id="2147483667" r:id="rId6"/>
    <p:sldLayoutId id="2147483660" r:id="rId7"/>
    <p:sldLayoutId id="2147483694" r:id="rId8"/>
    <p:sldLayoutId id="2147483658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56" r:id="rId15"/>
    <p:sldLayoutId id="2147483668" r:id="rId16"/>
    <p:sldLayoutId id="214748366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715" r:id="rId32"/>
    <p:sldLayoutId id="2147483716" r:id="rId33"/>
    <p:sldLayoutId id="2147483717" r:id="rId34"/>
    <p:sldLayoutId id="2147483684" r:id="rId35"/>
    <p:sldLayoutId id="2147483713" r:id="rId36"/>
    <p:sldLayoutId id="2147483724" r:id="rId37"/>
    <p:sldLayoutId id="2147483725" r:id="rId38"/>
    <p:sldLayoutId id="2147483653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waterday@eco-projec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2554F-BC95-488A-B77A-3F8B5C74C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697" y="1041400"/>
            <a:ext cx="7676606" cy="2387600"/>
          </a:xfrm>
        </p:spPr>
        <p:txBody>
          <a:bodyPr/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водные сообщества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E2A31-D427-41CD-BA62-7A2F85E72FD5}"/>
              </a:ext>
            </a:extLst>
          </p:cNvPr>
          <p:cNvSpPr txBox="1"/>
          <p:nvPr/>
        </p:nvSpPr>
        <p:spPr>
          <a:xfrm>
            <a:off x="4693158" y="5063990"/>
            <a:ext cx="538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Снежков Дмитрий, финалист Водного конкурса-2018</a:t>
            </a:r>
          </a:p>
        </p:txBody>
      </p:sp>
    </p:spTree>
    <p:extLst>
      <p:ext uri="{BB962C8B-B14F-4D97-AF65-F5344CB8AC3E}">
        <p14:creationId xmlns:p14="http://schemas.microsoft.com/office/powerpoint/2010/main" val="313847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77270-6FE8-43F4-9830-D59756457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5" y="237971"/>
            <a:ext cx="11839113" cy="795355"/>
          </a:xfrm>
        </p:spPr>
        <p:txBody>
          <a:bodyPr/>
          <a:lstStyle/>
          <a:p>
            <a:pPr algn="ctr"/>
            <a:r>
              <a:rPr lang="ru-RU" sz="4800" dirty="0"/>
              <a:t>МВС в 2022-2023 году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1C5E51-AECD-4869-9974-6BDAE2577D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685" y="1267416"/>
            <a:ext cx="11839112" cy="5352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sz="2800" dirty="0"/>
              <a:t>Создан сайт МВС и сообщество ВК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 10 работающих сообществ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 Более 100 участников сообществ в разных регионах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 Более 200 человек зарегистрировавшихся на сайте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 Проведено более 60 мероприятий в рамках МВС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7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EFD0FA2-818A-44F7-A33C-6D85D7BED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активные МВС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2A2BDD-A925-403A-85BE-429052E92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44" y="1333134"/>
            <a:ext cx="11839112" cy="53526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E0074D5-B59E-4915-9962-5FC32E1C1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50649"/>
              </p:ext>
            </p:extLst>
          </p:nvPr>
        </p:nvGraphicFramePr>
        <p:xfrm>
          <a:off x="518160" y="1574513"/>
          <a:ext cx="11155680" cy="499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7840">
                  <a:extLst>
                    <a:ext uri="{9D8B030D-6E8A-4147-A177-3AD203B41FA5}">
                      <a16:colId xmlns:a16="http://schemas.microsoft.com/office/drawing/2014/main" val="1833530159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468234655"/>
                    </a:ext>
                  </a:extLst>
                </a:gridCol>
              </a:tblGrid>
              <a:tr h="794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участников</a:t>
                      </a:r>
                    </a:p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54602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участников </a:t>
                      </a:r>
                    </a:p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мероприятий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38216"/>
                  </a:ext>
                </a:extLst>
              </a:tr>
              <a:tr h="883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участников </a:t>
                      </a:r>
                    </a:p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194077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участников</a:t>
                      </a:r>
                    </a:p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055685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участников</a:t>
                      </a:r>
                    </a:p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7266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участников</a:t>
                      </a:r>
                    </a:p>
                    <a:p>
                      <a:pPr marL="8890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175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81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EFD0FA2-818A-44F7-A33C-6D85D7BED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Голубая лента - 2023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2A2BDD-A925-403A-85BE-429052E92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ru-RU" sz="4000" b="0" i="0" dirty="0">
              <a:effectLst/>
            </a:endParaRPr>
          </a:p>
          <a:p>
            <a:pPr marL="0" indent="0" algn="ctr">
              <a:buNone/>
            </a:pPr>
            <a:r>
              <a:rPr lang="ru-RU" sz="4000" b="0" i="0" dirty="0">
                <a:effectLst/>
              </a:rPr>
              <a:t>88 тысяч человек</a:t>
            </a:r>
          </a:p>
          <a:p>
            <a:pPr marL="0" indent="0" algn="ctr">
              <a:buNone/>
            </a:pPr>
            <a:r>
              <a:rPr lang="ru-RU" sz="4000" b="0" i="0" dirty="0">
                <a:effectLst/>
              </a:rPr>
              <a:t>67 регионов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b="0" i="0" dirty="0">
                <a:effectLst/>
              </a:rPr>
              <a:t>1527 публикаций</a:t>
            </a:r>
          </a:p>
          <a:p>
            <a:pPr marL="0" indent="0" algn="ctr">
              <a:buNone/>
            </a:pPr>
            <a:r>
              <a:rPr lang="ru-RU" sz="4000" b="0" i="0" dirty="0">
                <a:effectLst/>
              </a:rPr>
              <a:t>536998 просмотров</a:t>
            </a:r>
          </a:p>
          <a:p>
            <a:pPr marL="0" indent="0" algn="ctr">
              <a:buNone/>
            </a:pPr>
            <a:r>
              <a:rPr lang="ru-RU" sz="4000" b="0" i="0" dirty="0">
                <a:effectLst/>
              </a:rPr>
              <a:t>45952 лайков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6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EFD0FA2-818A-44F7-A33C-6D85D7BED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703" y="172253"/>
            <a:ext cx="7788594" cy="970062"/>
          </a:xfrm>
        </p:spPr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2A2BDD-A925-403A-85BE-429052E92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1703" y="2272284"/>
            <a:ext cx="7788594" cy="2313432"/>
          </a:xfrm>
        </p:spPr>
        <p:txBody>
          <a:bodyPr/>
          <a:lstStyle/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waterday@eco-project.org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8(996)383-63-23, Дмитрий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887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115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Times New Roman</vt:lpstr>
      <vt:lpstr>Wingdings</vt:lpstr>
      <vt:lpstr>Book Antiqua</vt:lpstr>
      <vt:lpstr>Calibri</vt:lpstr>
      <vt:lpstr>Bahnschrift SemiCondensed</vt:lpstr>
      <vt:lpstr>Arial</vt:lpstr>
      <vt:lpstr>Тема Office</vt:lpstr>
      <vt:lpstr>Молодежные водные сообщества</vt:lpstr>
      <vt:lpstr>МВС в 2022-2023 году </vt:lpstr>
      <vt:lpstr>Самые активные МВС</vt:lpstr>
      <vt:lpstr>Голубая лента - 2023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description>fonik.ru</dc:description>
  <cp:lastModifiedBy>Дмитрий Снежков</cp:lastModifiedBy>
  <cp:revision>4</cp:revision>
  <dcterms:created xsi:type="dcterms:W3CDTF">2020-05-03T07:48:59Z</dcterms:created>
  <dcterms:modified xsi:type="dcterms:W3CDTF">2023-04-19T18:48:11Z</dcterms:modified>
</cp:coreProperties>
</file>