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7" r:id="rId3"/>
    <p:sldId id="285" r:id="rId4"/>
    <p:sldId id="286" r:id="rId5"/>
    <p:sldId id="280" r:id="rId6"/>
    <p:sldId id="263" r:id="rId7"/>
    <p:sldId id="257" r:id="rId8"/>
    <p:sldId id="260" r:id="rId9"/>
    <p:sldId id="270" r:id="rId10"/>
    <p:sldId id="271" r:id="rId11"/>
    <p:sldId id="273" r:id="rId12"/>
    <p:sldId id="281" r:id="rId13"/>
    <p:sldId id="266" r:id="rId14"/>
    <p:sldId id="267" r:id="rId15"/>
    <p:sldId id="277" r:id="rId16"/>
    <p:sldId id="28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A5D1"/>
    <a:srgbClr val="25A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86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39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14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8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3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4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09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74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78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7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2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6A6B2-AE60-4D6C-B6B9-718F0C523649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87DBB-4322-4667-B891-6E391B077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0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085634" y="889681"/>
            <a:ext cx="3813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Москва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" y="3294441"/>
            <a:ext cx="8331717" cy="358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04B5F5-17D3-EB82-C9EC-58F3C6A30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73" y="367795"/>
            <a:ext cx="4436375" cy="306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0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6352" y="936205"/>
            <a:ext cx="58045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в организации благотворительного фестиваля «От сердца к сердцу» совместно с Ассоциацией зелёных вузов Москвы и МИФИ.</a:t>
            </a:r>
          </a:p>
          <a:p>
            <a:pPr algn="just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МВС Москвы участвовал в организации и проведении фестиваля. 20 волонтеров. Собрали 200 тысяч на благотворительные цели.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3" y="3383611"/>
            <a:ext cx="4910804" cy="313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11" y="798288"/>
            <a:ext cx="3879501" cy="2585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11" y="3936845"/>
            <a:ext cx="3879501" cy="2585324"/>
          </a:xfrm>
          <a:prstGeom prst="rect">
            <a:avLst/>
          </a:prstGeom>
        </p:spPr>
      </p:pic>
      <p:sp>
        <p:nvSpPr>
          <p:cNvPr id="9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сердца к сердцу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8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3236" y="89978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Лекции с Благотворительным фондом Второе Дыхание.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школ ЮАО. 6 волонтёров. Более 700 школьников.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1 апреля 2022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Лекции в школе 444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1-11 класс. Более 30 лекций за 2022 год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Члены МВС Москвы курируют проект «Естественно научная вертикаль» в школе 444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8" y="3625997"/>
            <a:ext cx="3801917" cy="28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70" y="693930"/>
            <a:ext cx="3387587" cy="254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90" y="3625997"/>
            <a:ext cx="3801918" cy="28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ject 4"/>
          <p:cNvSpPr txBox="1">
            <a:spLocks/>
          </p:cNvSpPr>
          <p:nvPr/>
        </p:nvSpPr>
        <p:spPr>
          <a:xfrm>
            <a:off x="263236" y="151018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 научная вертикаль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7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молодых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236" y="1968472"/>
            <a:ext cx="6464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Лидер МВС Софья Свирепова отвечала за стенд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Экоцентра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«Сборка». Она рассказала посетителям о процессе переработки отходов и ее важности для сохранения экологии нашей планеты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9" y="1558372"/>
            <a:ext cx="3326390" cy="4435186"/>
          </a:xfrm>
          <a:prstGeom prst="rect">
            <a:avLst/>
          </a:prstGeom>
        </p:spPr>
      </p:pic>
      <p:pic>
        <p:nvPicPr>
          <p:cNvPr id="12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604" y="1968472"/>
            <a:ext cx="278536" cy="284506"/>
          </a:xfrm>
          <a:prstGeom prst="rect">
            <a:avLst/>
          </a:prstGeom>
        </p:spPr>
      </p:pic>
      <p:pic>
        <p:nvPicPr>
          <p:cNvPr id="13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604" y="3991163"/>
            <a:ext cx="278536" cy="2845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36" y="3991163"/>
            <a:ext cx="646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На форуме также были представлены МВС Москвы. </a:t>
            </a:r>
          </a:p>
        </p:txBody>
      </p:sp>
    </p:spTree>
    <p:extLst>
      <p:ext uri="{BB962C8B-B14F-4D97-AF65-F5344CB8AC3E}">
        <p14:creationId xmlns:p14="http://schemas.microsoft.com/office/powerpoint/2010/main" val="291257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112" y="902698"/>
            <a:ext cx="58686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ЭкоШкола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Сибстрин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Новосибирск.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17-21 октября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Члены МВС Москвы Софья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Свирепова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Екатерина Толмачева, Бадмаева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Алтана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Гвоздкова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Милана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приняли участие в  Международной молодежной школе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Экополис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в Новосибирском государственном архитектурно-строительном университет. На конференции были представлены Молодёжные водные сообщества Москвы.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75" y="902698"/>
            <a:ext cx="5435600" cy="306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37867" r="28469" b="9110"/>
          <a:stretch/>
        </p:blipFill>
        <p:spPr bwMode="auto">
          <a:xfrm>
            <a:off x="5458052" y="4103744"/>
            <a:ext cx="3823723" cy="256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48" y="3595856"/>
            <a:ext cx="4099086" cy="307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ject 4"/>
          <p:cNvSpPr txBox="1">
            <a:spLocks/>
          </p:cNvSpPr>
          <p:nvPr/>
        </p:nvSpPr>
        <p:spPr>
          <a:xfrm>
            <a:off x="392112" y="30186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молодёжная школа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Экополис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3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3236" y="938648"/>
            <a:ext cx="58189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Международный молодежный форум Байкал.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Гвоздкова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Милана и Бадмаева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Алтана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представили МВС Москвы, поучаствовали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грантовом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конкурсе с проектом «Молодежные водные сообщества Москвы»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06" y="938648"/>
            <a:ext cx="4921456" cy="369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" y="2415976"/>
            <a:ext cx="5430982" cy="407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молодёжный форум Байкал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15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88" y="3850805"/>
            <a:ext cx="2286671" cy="1454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5" y="3104444"/>
            <a:ext cx="1525551" cy="15547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8" y="1136363"/>
            <a:ext cx="1333092" cy="14241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59" y="1355449"/>
            <a:ext cx="2828837" cy="1110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01" y="1231552"/>
            <a:ext cx="1980136" cy="1233777"/>
          </a:xfrm>
          <a:prstGeom prst="rect">
            <a:avLst/>
          </a:prstGeom>
        </p:spPr>
      </p:pic>
      <p:pic>
        <p:nvPicPr>
          <p:cNvPr id="1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39344" y="1216707"/>
            <a:ext cx="1374379" cy="1340032"/>
          </a:xfrm>
          <a:prstGeom prst="rect">
            <a:avLst/>
          </a:prstGeom>
        </p:spPr>
      </p:pic>
      <p:pic>
        <p:nvPicPr>
          <p:cNvPr id="1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12242" y="3188791"/>
            <a:ext cx="1486123" cy="1366989"/>
          </a:xfrm>
          <a:prstGeom prst="rect">
            <a:avLst/>
          </a:prstGeom>
        </p:spPr>
      </p:pic>
      <p:pic>
        <p:nvPicPr>
          <p:cNvPr id="19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87311" y="2947911"/>
            <a:ext cx="1841218" cy="4785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2492" y="5040725"/>
            <a:ext cx="1581441" cy="149641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8321" y="5552642"/>
            <a:ext cx="1270975" cy="107756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6183" y="5144090"/>
            <a:ext cx="1959045" cy="14488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762" y="5107288"/>
            <a:ext cx="1512743" cy="142985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342" y="4659145"/>
            <a:ext cx="1460932" cy="623940"/>
          </a:xfrm>
          <a:prstGeom prst="rect">
            <a:avLst/>
          </a:prstGeom>
        </p:spPr>
      </p:pic>
      <p:pic>
        <p:nvPicPr>
          <p:cNvPr id="34" name="Google Shape;103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742737" y="2111556"/>
            <a:ext cx="1792158" cy="16498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" name="Picture 10" descr="https://lh6.googleusercontent.com/A9-SuhKjgqSzQeiOhetv9K3gehwtsD-7CHJoXzgmxoZ44N4LbUcZXc_izDlQFRD_QMMelrIQfoVzn2UMWpSU0CmYlOMRC1wxZeDPSCK9MK4pRwG2tYRC9Br3a_rCb1UuCkS1XWhVHw7sl0eqDhLP0WmlFftIrg9ynnasVHQE10Vh6KlrEPVl8NR9uxO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252" y="5040725"/>
            <a:ext cx="2196744" cy="21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https://lh4.googleusercontent.com/4Fq-TYVQi1MwsQgQyMHgWalxePogbxieYhuZGwqZ9u8RqSw8_VLx_QLGj6dVADAtjh13B-JmSF27XRY2qd4Sm1bRIVGQHPS_rwGcCAyBqfk0lWOrOSWH0WZUjIBpplIYk_YIV2VWS6XGcfBfFM7E_q5De4oUCMqQwlVonOR3fufgdolEmQpQQUyg9oH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46" y="744649"/>
            <a:ext cx="2033341" cy="13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https://lh4.googleusercontent.com/FLodN2PbwSw8JOTMf80lCl9izwgCCpXd6ZyfPYWrVQjkCmksEgIMUWXiL-DDcmdgAWo1gDEFmFUHe_ccBmq461sOlGzVjb0rzYuakAFabl1Zbda5qDYedvs5iuVOSoWQLgV29ads8VLgotb4IL0ycTK0Om6Uo1MLCeKZGof4MFG9RLwEH6rcBaPh6SOv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54" y="3237959"/>
            <a:ext cx="1902381" cy="12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18958" y="4807453"/>
            <a:ext cx="1473538" cy="149037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10661" y="3778486"/>
            <a:ext cx="1841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База партнёров по вузам </a:t>
            </a:r>
          </a:p>
        </p:txBody>
      </p:sp>
      <p:sp>
        <p:nvSpPr>
          <p:cNvPr id="24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Партнёры МВС Москвы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54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4"/>
          <p:cNvSpPr txBox="1">
            <a:spLocks/>
          </p:cNvSpPr>
          <p:nvPr/>
        </p:nvSpPr>
        <p:spPr>
          <a:xfrm>
            <a:off x="247430" y="153963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Присоединяйтесь!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DEB29-29EA-D06A-8C8A-C091F5EE0A4C}"/>
              </a:ext>
            </a:extLst>
          </p:cNvPr>
          <p:cNvSpPr txBox="1"/>
          <p:nvPr/>
        </p:nvSpPr>
        <p:spPr>
          <a:xfrm>
            <a:off x="461637" y="864597"/>
            <a:ext cx="8114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u="none" strike="noStrike" baseline="0" dirty="0">
                <a:solidFill>
                  <a:srgbClr val="000000"/>
                </a:solidFill>
                <a:latin typeface="ArialMT"/>
              </a:rPr>
              <a:t>Контактные данные:</a:t>
            </a:r>
          </a:p>
          <a:p>
            <a:endParaRPr lang="ru-RU" sz="2400" b="0" i="0" u="none" strike="noStrike" baseline="0" dirty="0">
              <a:solidFill>
                <a:srgbClr val="000000"/>
              </a:solidFill>
              <a:latin typeface="ArialMT"/>
            </a:endParaRPr>
          </a:p>
          <a:p>
            <a:r>
              <a:rPr lang="ru-RU" sz="2400" dirty="0" err="1">
                <a:solidFill>
                  <a:srgbClr val="000000"/>
                </a:solidFill>
                <a:latin typeface="ArialMT"/>
              </a:rPr>
              <a:t>Гвоздкова</a:t>
            </a:r>
            <a:r>
              <a:rPr lang="ru-RU" sz="2400" dirty="0">
                <a:solidFill>
                  <a:srgbClr val="000000"/>
                </a:solidFill>
                <a:latin typeface="ArialMT"/>
              </a:rPr>
              <a:t> Милана Олеговна</a:t>
            </a:r>
            <a:r>
              <a:rPr lang="ru-RU" sz="2400" b="0" i="0" u="none" strike="noStrike" baseline="0" dirty="0">
                <a:solidFill>
                  <a:srgbClr val="000000"/>
                </a:solidFill>
                <a:latin typeface="ArialMT"/>
              </a:rPr>
              <a:t> </a:t>
            </a:r>
            <a:r>
              <a:rPr lang="ru-RU" sz="2400" b="1" i="0" u="none" strike="noStrike" baseline="0" dirty="0">
                <a:solidFill>
                  <a:srgbClr val="282C62"/>
                </a:solidFill>
                <a:latin typeface="Arial-BoldMT"/>
              </a:rPr>
              <a:t>8-985-452-18-27, </a:t>
            </a:r>
          </a:p>
          <a:p>
            <a:r>
              <a:rPr lang="ru-RU" sz="2400" dirty="0">
                <a:solidFill>
                  <a:srgbClr val="000000"/>
                </a:solidFill>
                <a:latin typeface="ArialMT"/>
              </a:rPr>
              <a:t>Свирепова Софья Вячеславовна </a:t>
            </a:r>
            <a:r>
              <a:rPr lang="ru-RU" sz="2400" b="1" i="0" u="none" strike="noStrike" baseline="0" dirty="0">
                <a:solidFill>
                  <a:srgbClr val="282C62"/>
                </a:solidFill>
                <a:latin typeface="Arial-BoldMT"/>
              </a:rPr>
              <a:t>8-902-600-32-74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FE6C4-57C5-8ABF-82F4-B9869FCD21DD}"/>
              </a:ext>
            </a:extLst>
          </p:cNvPr>
          <p:cNvSpPr txBox="1"/>
          <p:nvPr/>
        </p:nvSpPr>
        <p:spPr>
          <a:xfrm>
            <a:off x="461637" y="4293612"/>
            <a:ext cx="4101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i="0" u="none" strike="noStrike" baseline="0" dirty="0">
                <a:solidFill>
                  <a:srgbClr val="000000"/>
                </a:solidFill>
                <a:latin typeface="ArialMT"/>
              </a:rPr>
              <a:t>Адрес: 127055, г. Москва, </a:t>
            </a:r>
            <a:r>
              <a:rPr lang="ru-RU" sz="2400" b="0" i="0" u="none" strike="noStrike" baseline="0" dirty="0" err="1">
                <a:solidFill>
                  <a:srgbClr val="000000"/>
                </a:solidFill>
                <a:latin typeface="ArialMT"/>
              </a:rPr>
              <a:t>Вадковский</a:t>
            </a:r>
            <a:endParaRPr lang="ru-RU" sz="2400" b="0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ru-RU" sz="2400" b="0" i="0" u="none" strike="noStrike" baseline="0" dirty="0">
                <a:solidFill>
                  <a:srgbClr val="000000"/>
                </a:solidFill>
                <a:latin typeface="ArialMT"/>
              </a:rPr>
              <a:t>переулок, д.1, </a:t>
            </a:r>
            <a:r>
              <a:rPr lang="ru-RU" sz="2400" b="1" i="0" u="none" strike="noStrike" baseline="0" dirty="0">
                <a:solidFill>
                  <a:srgbClr val="282C62"/>
                </a:solidFill>
                <a:latin typeface="Arial-BoldMT"/>
              </a:rPr>
              <a:t>аудитория 320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36171-E74B-53EE-81C2-A53307B63A1E}"/>
              </a:ext>
            </a:extLst>
          </p:cNvPr>
          <p:cNvSpPr txBox="1"/>
          <p:nvPr/>
        </p:nvSpPr>
        <p:spPr>
          <a:xfrm>
            <a:off x="461637" y="2944968"/>
            <a:ext cx="5166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u="none" strike="noStrike" baseline="0" dirty="0">
                <a:solidFill>
                  <a:srgbClr val="000000"/>
                </a:solidFill>
                <a:latin typeface="ArialMT"/>
              </a:rPr>
              <a:t>Электронная почта: </a:t>
            </a:r>
            <a:r>
              <a:rPr lang="ru-RU" sz="2400" b="1" i="0" u="none" strike="noStrike" baseline="0" dirty="0">
                <a:solidFill>
                  <a:srgbClr val="282C62"/>
                </a:solidFill>
                <a:latin typeface="Arial-BoldMT"/>
              </a:rPr>
              <a:t>ecovolunteer@bk.ru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36CECC-C73C-1FEE-755B-8452375BD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404" y="2979607"/>
            <a:ext cx="6528537" cy="34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2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команда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9D8494-0757-C2C8-944D-65A7E88F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56" y="775895"/>
            <a:ext cx="1536809" cy="179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4A090D-DA84-E010-9F60-7BA84E9C37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60" r="8983" b="10802"/>
          <a:stretch/>
        </p:blipFill>
        <p:spPr>
          <a:xfrm>
            <a:off x="263235" y="2694036"/>
            <a:ext cx="1607829" cy="17994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0F2BC5-FD95-B139-17B5-504E1D218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89" t="9600" r="22392" b="57675"/>
          <a:stretch/>
        </p:blipFill>
        <p:spPr>
          <a:xfrm>
            <a:off x="263235" y="4751882"/>
            <a:ext cx="1607828" cy="1582967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A295B9CC-3125-DCAB-7D4F-8B536D518ACD}"/>
              </a:ext>
            </a:extLst>
          </p:cNvPr>
          <p:cNvSpPr txBox="1"/>
          <p:nvPr/>
        </p:nvSpPr>
        <p:spPr>
          <a:xfrm>
            <a:off x="2023937" y="1258433"/>
            <a:ext cx="3106365" cy="838050"/>
          </a:xfrm>
          <a:prstGeom prst="rect">
            <a:avLst/>
          </a:prstGeom>
          <a:ln w="9360">
            <a:solidFill>
              <a:srgbClr val="91172C"/>
            </a:solidFill>
          </a:ln>
        </p:spPr>
        <p:txBody>
          <a:bodyPr vert="horz" wrap="square" lIns="0" tIns="98425" rIns="0" bIns="0" rtlCol="0">
            <a:spAutoFit/>
          </a:bodyPr>
          <a:lstStyle/>
          <a:p>
            <a:pPr marL="92075" lvl="0" algn="just">
              <a:spcBef>
                <a:spcPts val="775"/>
              </a:spcBef>
              <a:defRPr/>
            </a:pPr>
            <a:r>
              <a:rPr lang="ru-RU" sz="1600" b="1" kern="0" spc="-10" dirty="0">
                <a:solidFill>
                  <a:sysClr val="windowText" lastClr="000000"/>
                </a:solidFill>
              </a:rPr>
              <a:t>Координатор Молодежных водных сообществ Москвы 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sz="1600" b="1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itchFamily="34" charset="0"/>
                <a:cs typeface="Arial"/>
              </a:rPr>
              <a:t> </a:t>
            </a:r>
            <a:r>
              <a:rPr kumimoji="0" sz="1600" b="0" i="0" u="none" strike="noStrike" kern="0" cap="none" spc="-15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itchFamily="34" charset="0"/>
                <a:cs typeface="Arial"/>
              </a:rPr>
              <a:t>Гвоздкова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600" b="0" i="0" u="none" strike="noStrike" kern="0" cap="none" spc="-5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itchFamily="34" charset="0"/>
                <a:cs typeface="Arial"/>
              </a:rPr>
              <a:t>Милана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gency FB" pitchFamily="34" charset="0"/>
              <a:cs typeface="Arial"/>
            </a:endParaRP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8473F206-4162-2D09-0F0C-5D43A001B2DD}"/>
              </a:ext>
            </a:extLst>
          </p:cNvPr>
          <p:cNvSpPr txBox="1"/>
          <p:nvPr/>
        </p:nvSpPr>
        <p:spPr>
          <a:xfrm>
            <a:off x="2023936" y="3221207"/>
            <a:ext cx="3106366" cy="745076"/>
          </a:xfrm>
          <a:prstGeom prst="rect">
            <a:avLst/>
          </a:prstGeom>
          <a:ln w="3175">
            <a:solidFill>
              <a:srgbClr val="A4002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210820" algn="just">
              <a:lnSpc>
                <a:spcPct val="100000"/>
              </a:lnSpc>
              <a:spcBef>
                <a:spcPts val="5"/>
              </a:spcBef>
            </a:pPr>
            <a:r>
              <a:rPr lang="ru-RU" sz="1600" b="1" dirty="0">
                <a:cs typeface="Times New Roman"/>
              </a:rPr>
              <a:t>Лидер Молодежных водных сообществ Москвы </a:t>
            </a:r>
            <a:r>
              <a:rPr lang="ru-RU" sz="1600" dirty="0">
                <a:cs typeface="Times New Roman"/>
              </a:rPr>
              <a:t>- </a:t>
            </a:r>
            <a:r>
              <a:rPr lang="ru-RU" sz="1600" spc="-10" dirty="0">
                <a:cs typeface="Times New Roman"/>
              </a:rPr>
              <a:t>Софья Свирепова</a:t>
            </a:r>
            <a:endParaRPr sz="1600" dirty="0">
              <a:latin typeface="Agency FB" pitchFamily="34" charset="0"/>
              <a:cs typeface="Times New Roman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0013B581-9CEB-D70A-FEFC-AFBE2ABFB9FF}"/>
              </a:ext>
            </a:extLst>
          </p:cNvPr>
          <p:cNvSpPr txBox="1"/>
          <p:nvPr/>
        </p:nvSpPr>
        <p:spPr>
          <a:xfrm>
            <a:off x="2023936" y="5417048"/>
            <a:ext cx="3106366" cy="252633"/>
          </a:xfrm>
          <a:prstGeom prst="rect">
            <a:avLst/>
          </a:prstGeom>
          <a:ln w="3175">
            <a:solidFill>
              <a:srgbClr val="A4002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210820" algn="just">
              <a:lnSpc>
                <a:spcPct val="100000"/>
              </a:lnSpc>
              <a:spcBef>
                <a:spcPts val="5"/>
              </a:spcBef>
            </a:pPr>
            <a:r>
              <a:rPr lang="ru-RU" sz="1600" dirty="0">
                <a:cs typeface="Times New Roman"/>
              </a:rPr>
              <a:t>Бадмаева Алтана</a:t>
            </a:r>
            <a:endParaRPr sz="1600" dirty="0">
              <a:latin typeface="Agency FB" pitchFamily="34" charset="0"/>
              <a:cs typeface="Times New Roman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A1794803-83C7-C1E3-E179-90626C91E5A2}"/>
              </a:ext>
            </a:extLst>
          </p:cNvPr>
          <p:cNvSpPr txBox="1"/>
          <p:nvPr/>
        </p:nvSpPr>
        <p:spPr>
          <a:xfrm>
            <a:off x="4578927" y="5018172"/>
            <a:ext cx="2691885" cy="252633"/>
          </a:xfrm>
          <a:prstGeom prst="rect">
            <a:avLst/>
          </a:prstGeom>
          <a:ln w="3175">
            <a:solidFill>
              <a:srgbClr val="A4002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210820" algn="just">
              <a:lnSpc>
                <a:spcPct val="100000"/>
              </a:lnSpc>
              <a:spcBef>
                <a:spcPts val="5"/>
              </a:spcBef>
            </a:pPr>
            <a:r>
              <a:rPr lang="ru-RU" sz="1600" dirty="0">
                <a:cs typeface="Times New Roman"/>
              </a:rPr>
              <a:t>Ильяшенко Анна</a:t>
            </a:r>
            <a:endParaRPr sz="1600" dirty="0">
              <a:latin typeface="Agency FB" pitchFamily="34" charset="0"/>
              <a:cs typeface="Times New Roman"/>
            </a:endParaRP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2A1650FF-D6A9-27B5-9F00-9A37B9D692D5}"/>
              </a:ext>
            </a:extLst>
          </p:cNvPr>
          <p:cNvSpPr txBox="1"/>
          <p:nvPr/>
        </p:nvSpPr>
        <p:spPr>
          <a:xfrm>
            <a:off x="4578927" y="2630766"/>
            <a:ext cx="2691885" cy="252633"/>
          </a:xfrm>
          <a:prstGeom prst="rect">
            <a:avLst/>
          </a:prstGeom>
          <a:ln w="3175">
            <a:solidFill>
              <a:srgbClr val="A4002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210820" algn="just">
              <a:lnSpc>
                <a:spcPct val="100000"/>
              </a:lnSpc>
              <a:spcBef>
                <a:spcPts val="5"/>
              </a:spcBef>
            </a:pPr>
            <a:r>
              <a:rPr lang="ru-RU" sz="1600" dirty="0" err="1">
                <a:latin typeface="Agency FB" pitchFamily="34" charset="0"/>
                <a:cs typeface="Times New Roman"/>
              </a:rPr>
              <a:t>Стужук</a:t>
            </a:r>
            <a:r>
              <a:rPr lang="ru-RU" sz="1600" dirty="0">
                <a:latin typeface="Agency FB" pitchFamily="34" charset="0"/>
                <a:cs typeface="Times New Roman"/>
              </a:rPr>
              <a:t> Анастасия</a:t>
            </a:r>
            <a:endParaRPr sz="1600" dirty="0">
              <a:latin typeface="Agency FB" pitchFamily="34" charset="0"/>
              <a:cs typeface="Times New Roman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9729B7E-6201-9411-7B07-C87563DF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59" y="3221207"/>
            <a:ext cx="1586044" cy="23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0DB0AF-88FC-E2C9-3304-DF27C8BD4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3873" y="966674"/>
            <a:ext cx="1568699" cy="16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60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3236" y="1076019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этом году флешмоб проходил на базе школы №444. 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Старшеклассники организовали интерактивные уроки для своих младших товарищей. После члены МВС провели акцию "Голубая лента"!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Голубая лента-2023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A64EB9-E0E1-446B-EAC5-57501974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22" y="2532738"/>
            <a:ext cx="5874428" cy="39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7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Голубая лента-2023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DE67CFA-86D4-EA7F-52A7-DA64D082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9" y="693930"/>
            <a:ext cx="5285990" cy="39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DC6451C-89F2-18C7-D4D3-AB0B1ADFF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4" y="2128391"/>
            <a:ext cx="6030897" cy="45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37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86" y="693737"/>
            <a:ext cx="3109913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" name="TextShape 1"/>
          <p:cNvSpPr txBox="1"/>
          <p:nvPr/>
        </p:nvSpPr>
        <p:spPr>
          <a:xfrm>
            <a:off x="3720493" y="4267201"/>
            <a:ext cx="8482283" cy="2573321"/>
          </a:xfrm>
          <a:prstGeom prst="rect">
            <a:avLst/>
          </a:prstGeom>
          <a:noFill/>
          <a:ln>
            <a:noFill/>
          </a:ln>
        </p:spPr>
        <p:txBody>
          <a:bodyPr lIns="121917" tIns="121917" rIns="121917" bIns="121917">
            <a:normAutofit lnSpcReduction="10000"/>
          </a:bodyPr>
          <a:lstStyle/>
          <a:p>
            <a:pPr marL="152636">
              <a:lnSpc>
                <a:spcPct val="115000"/>
              </a:lnSpc>
              <a:spcBef>
                <a:spcPts val="665"/>
              </a:spcBef>
            </a:pPr>
            <a:endParaRPr lang="ru-RU" sz="1600" spc="-1" dirty="0">
              <a:solidFill>
                <a:srgbClr val="000000"/>
              </a:solidFill>
              <a:latin typeface="Arial"/>
            </a:endParaRPr>
          </a:p>
          <a:p>
            <a:pPr marL="609585" indent="-422869">
              <a:lnSpc>
                <a:spcPct val="115000"/>
              </a:lnSpc>
              <a:spcBef>
                <a:spcPts val="665"/>
              </a:spcBef>
              <a:buFont typeface="Arial"/>
              <a:buChar char="●"/>
            </a:pPr>
            <a:r>
              <a:rPr lang="ru-RU" sz="1600" spc="-1" dirty="0">
                <a:solidFill>
                  <a:srgbClr val="000000"/>
                </a:solidFill>
                <a:latin typeface="Arial"/>
              </a:rPr>
              <a:t>Разработана система проектной платформы для взаимодействия вузов школ и </a:t>
            </a:r>
            <a:r>
              <a:rPr lang="ru-RU" sz="1600" spc="-1" dirty="0"/>
              <a:t>предприятий - создание междисциплинарных проектов под кураторством студентов членов МВС Москвы</a:t>
            </a:r>
          </a:p>
          <a:p>
            <a:pPr marL="609585" indent="-422869">
              <a:lnSpc>
                <a:spcPct val="115000"/>
              </a:lnSpc>
              <a:spcBef>
                <a:spcPts val="665"/>
              </a:spcBef>
              <a:buFont typeface="Arial"/>
              <a:buChar char="●"/>
            </a:pPr>
            <a:r>
              <a:rPr lang="ru-RU" sz="1600" spc="-1" dirty="0">
                <a:solidFill>
                  <a:srgbClr val="000000"/>
                </a:solidFill>
                <a:latin typeface="Arial"/>
              </a:rPr>
              <a:t>Возможность познакомиться с деятельностью вузов и организаций, осознанный выбор дальнейшего места учебы или работы;</a:t>
            </a:r>
          </a:p>
          <a:p>
            <a:pPr marL="609585" indent="-422869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lang="ru-RU" sz="1600" spc="-1" dirty="0">
                <a:solidFill>
                  <a:srgbClr val="000000"/>
                </a:solidFill>
                <a:latin typeface="Arial"/>
              </a:rPr>
              <a:t>Формирование молодежного водного сообщества Москвы </a:t>
            </a:r>
          </a:p>
          <a:p>
            <a:pPr marL="609585" indent="-422869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lang="ru-RU" sz="1600" spc="-1" dirty="0">
                <a:solidFill>
                  <a:srgbClr val="000000"/>
                </a:solidFill>
                <a:latin typeface="Arial"/>
              </a:rPr>
              <a:t>Вовлечение молодежи в тему проектного образования и водной экологии</a:t>
            </a:r>
          </a:p>
          <a:p>
            <a:pPr>
              <a:lnSpc>
                <a:spcPct val="115000"/>
              </a:lnSpc>
              <a:spcAft>
                <a:spcPts val="1599"/>
              </a:spcAft>
            </a:pPr>
            <a:endParaRPr lang="ru-RU" sz="19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120480" y="150292"/>
            <a:ext cx="8815702" cy="468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1917" tIns="121917" rIns="121917" bIns="12191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ru-RU" sz="2000" b="1" spc="-1" dirty="0">
                <a:solidFill>
                  <a:srgbClr val="FFFFFF"/>
                </a:solidFill>
                <a:latin typeface="Arial"/>
                <a:ea typeface="Arial"/>
              </a:rPr>
              <a:t>Результаты</a:t>
            </a:r>
            <a:endParaRPr lang="ru-RU" sz="2000" spc="-1" dirty="0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120480" y="1008000"/>
            <a:ext cx="3723387" cy="982560"/>
          </a:xfrm>
          <a:prstGeom prst="ellipse">
            <a:avLst/>
          </a:prstGeom>
          <a:solidFill>
            <a:schemeClr val="lt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917" tIns="121917" rIns="121917" bIns="121917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100" b="1" spc="-1">
                <a:solidFill>
                  <a:srgbClr val="1C4587"/>
                </a:solidFill>
                <a:latin typeface="Arial"/>
                <a:ea typeface="Arial"/>
              </a:rPr>
              <a:t>Количественные</a:t>
            </a:r>
            <a:endParaRPr lang="ru-RU" sz="2100" spc="-1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425280" y="5612669"/>
            <a:ext cx="3185280" cy="922560"/>
          </a:xfrm>
          <a:prstGeom prst="ellipse">
            <a:avLst/>
          </a:prstGeom>
          <a:solidFill>
            <a:schemeClr val="lt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917" tIns="121917" rIns="121917" bIns="121917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100" b="1" spc="-1">
                <a:solidFill>
                  <a:srgbClr val="1C4587"/>
                </a:solidFill>
                <a:latin typeface="Arial"/>
                <a:ea typeface="Arial"/>
              </a:rPr>
              <a:t>Качественные</a:t>
            </a:r>
            <a:endParaRPr lang="ru-RU" sz="2100" spc="-1">
              <a:latin typeface="Arial"/>
            </a:endParaRPr>
          </a:p>
        </p:txBody>
      </p:sp>
      <p:sp>
        <p:nvSpPr>
          <p:cNvPr id="269" name="CustomShape 5"/>
          <p:cNvSpPr/>
          <p:nvPr/>
        </p:nvSpPr>
        <p:spPr>
          <a:xfrm>
            <a:off x="0" y="2005920"/>
            <a:ext cx="6294240" cy="3644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1917" tIns="121917" rIns="121917" bIns="121917">
            <a:spAutoFit/>
          </a:bodyPr>
          <a:lstStyle/>
          <a:p>
            <a:pPr marL="609585" indent="-422869">
              <a:lnSpc>
                <a:spcPct val="115000"/>
              </a:lnSpc>
              <a:spcBef>
                <a:spcPts val="665"/>
              </a:spcBef>
              <a:buClr>
                <a:srgbClr val="000000"/>
              </a:buClr>
              <a:buFont typeface="Arial"/>
              <a:buChar char="●"/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Arial"/>
              </a:rPr>
              <a:t>Проведено более </a:t>
            </a:r>
            <a:r>
              <a:rPr lang="ru-RU" sz="1600" b="1" spc="-1" dirty="0">
                <a:solidFill>
                  <a:srgbClr val="000000"/>
                </a:solidFill>
                <a:latin typeface="Arial"/>
                <a:ea typeface="Arial"/>
              </a:rPr>
              <a:t>15 мероприятий в рамках 5 реализованных программ </a:t>
            </a:r>
            <a:r>
              <a:rPr lang="ru-RU" sz="1600" spc="-1" dirty="0">
                <a:latin typeface="Arial"/>
                <a:ea typeface="Arial"/>
              </a:rPr>
              <a:t>– «Наставничество школьных проектов»</a:t>
            </a:r>
            <a:r>
              <a:rPr lang="en-US" sz="1600" spc="-1" dirty="0">
                <a:latin typeface="Arial"/>
                <a:ea typeface="Arial"/>
              </a:rPr>
              <a:t>,</a:t>
            </a:r>
            <a:r>
              <a:rPr lang="ru-RU" sz="1600" spc="-1" dirty="0">
                <a:latin typeface="Arial"/>
                <a:ea typeface="Arial"/>
              </a:rPr>
              <a:t> «Расширение сети МВС на базе университетов Москвы»</a:t>
            </a:r>
            <a:r>
              <a:rPr lang="en-US" sz="1600" spc="-1" dirty="0">
                <a:latin typeface="Arial"/>
                <a:ea typeface="Arial"/>
              </a:rPr>
              <a:t>,</a:t>
            </a:r>
            <a:r>
              <a:rPr lang="ru-RU" sz="1600" spc="-1" dirty="0">
                <a:latin typeface="Arial"/>
                <a:ea typeface="Arial"/>
              </a:rPr>
              <a:t> «Голубая лента-2022»</a:t>
            </a:r>
            <a:r>
              <a:rPr lang="en-US" sz="1600" spc="-1" dirty="0">
                <a:latin typeface="Arial"/>
                <a:ea typeface="Arial"/>
              </a:rPr>
              <a:t>,</a:t>
            </a:r>
            <a:r>
              <a:rPr lang="ru-RU" sz="1600" spc="-1" dirty="0">
                <a:latin typeface="Arial"/>
                <a:ea typeface="Arial"/>
              </a:rPr>
              <a:t>«Обучение </a:t>
            </a:r>
            <a:r>
              <a:rPr lang="ru-RU" sz="1600" spc="-1" dirty="0" err="1">
                <a:latin typeface="Arial"/>
                <a:ea typeface="Arial"/>
              </a:rPr>
              <a:t>эковолонтеров</a:t>
            </a:r>
            <a:r>
              <a:rPr lang="ru-RU" sz="1600" spc="-1" dirty="0">
                <a:latin typeface="Arial"/>
                <a:ea typeface="Arial"/>
              </a:rPr>
              <a:t> МВС в </a:t>
            </a:r>
            <a:r>
              <a:rPr lang="ru-RU" sz="1600" spc="-1" dirty="0" err="1">
                <a:latin typeface="Arial"/>
                <a:ea typeface="Arial"/>
              </a:rPr>
              <a:t>экоаналитической</a:t>
            </a:r>
            <a:r>
              <a:rPr lang="ru-RU" sz="1600" spc="-1" dirty="0">
                <a:latin typeface="Arial"/>
                <a:ea typeface="Arial"/>
              </a:rPr>
              <a:t> лаборатории»</a:t>
            </a:r>
            <a:r>
              <a:rPr lang="ru-RU" sz="1600" spc="-1" dirty="0">
                <a:solidFill>
                  <a:srgbClr val="000000"/>
                </a:solidFill>
                <a:latin typeface="Arial"/>
                <a:ea typeface="Arial"/>
              </a:rPr>
              <a:t>;</a:t>
            </a:r>
            <a:endParaRPr lang="ru-RU" sz="1600" spc="-1" dirty="0">
              <a:latin typeface="Arial"/>
            </a:endParaRPr>
          </a:p>
          <a:p>
            <a:pPr marL="609585" indent="-422869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lang="ru-RU" sz="1600" spc="-1" dirty="0">
                <a:latin typeface="Arial"/>
              </a:rPr>
              <a:t>4 студента-организатора</a:t>
            </a:r>
          </a:p>
          <a:p>
            <a:pPr marL="609585" indent="-422869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lang="ru-RU" sz="1600" spc="-1" dirty="0">
                <a:latin typeface="Arial"/>
              </a:rPr>
              <a:t>25 членов МВС </a:t>
            </a:r>
          </a:p>
          <a:p>
            <a:pPr marL="609585" indent="-422869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lang="ru-RU" sz="1600" spc="-1" dirty="0">
                <a:latin typeface="Arial"/>
              </a:rPr>
              <a:t>Более 1000 студентов и школьников участники мероприятий за 2022 год</a:t>
            </a:r>
          </a:p>
          <a:p>
            <a:pPr marL="609585" indent="-422869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Arial"/>
              </a:rPr>
              <a:t>Начато сотрудничество </a:t>
            </a:r>
          </a:p>
          <a:p>
            <a:pPr marL="186715">
              <a:lnSpc>
                <a:spcPct val="115000"/>
              </a:lnSpc>
              <a:buClr>
                <a:srgbClr val="000000"/>
              </a:buClr>
            </a:pPr>
            <a:r>
              <a:rPr lang="ru-RU" sz="1600" spc="-1" dirty="0">
                <a:solidFill>
                  <a:srgbClr val="000000"/>
                </a:solidFill>
                <a:latin typeface="Arial"/>
                <a:ea typeface="Arial"/>
              </a:rPr>
              <a:t>с </a:t>
            </a:r>
            <a:r>
              <a:rPr lang="ru-RU" sz="1600" spc="-1" dirty="0">
                <a:latin typeface="Arial"/>
                <a:ea typeface="Arial"/>
              </a:rPr>
              <a:t>27 </a:t>
            </a:r>
            <a:r>
              <a:rPr lang="ru-RU" sz="1600" spc="-1" dirty="0">
                <a:solidFill>
                  <a:srgbClr val="000000"/>
                </a:solidFill>
                <a:latin typeface="Arial"/>
                <a:ea typeface="Arial"/>
              </a:rPr>
              <a:t>московскими вузами и с </a:t>
            </a:r>
            <a:r>
              <a:rPr lang="ru-RU" sz="1600" spc="-1" dirty="0">
                <a:latin typeface="Arial"/>
                <a:ea typeface="Arial"/>
              </a:rPr>
              <a:t>5</a:t>
            </a:r>
            <a:r>
              <a:rPr lang="ru-RU" sz="1600" spc="-1" dirty="0">
                <a:solidFill>
                  <a:srgbClr val="000000"/>
                </a:solidFill>
                <a:latin typeface="Arial"/>
                <a:ea typeface="Arial"/>
              </a:rPr>
              <a:t> школами</a:t>
            </a:r>
            <a:endParaRPr lang="ru-RU" sz="1600" spc="-1" dirty="0">
              <a:latin typeface="Arial"/>
            </a:endParaRPr>
          </a:p>
        </p:txBody>
      </p:sp>
      <p:pic>
        <p:nvPicPr>
          <p:cNvPr id="270" name="Google Shape;249;p26"/>
          <p:cNvPicPr/>
          <p:nvPr/>
        </p:nvPicPr>
        <p:blipFill>
          <a:blip r:embed="rId3"/>
          <a:stretch/>
        </p:blipFill>
        <p:spPr>
          <a:xfrm>
            <a:off x="6357880" y="1035526"/>
            <a:ext cx="4753368" cy="3260160"/>
          </a:xfrm>
          <a:prstGeom prst="rect">
            <a:avLst/>
          </a:prstGeom>
          <a:ln>
            <a:noFill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63" y="-2521"/>
            <a:ext cx="31099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998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1688" y="82629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b="1" dirty="0"/>
              <a:t>Занятия с </a:t>
            </a:r>
            <a:r>
              <a:rPr lang="ru-RU" b="1" dirty="0" err="1"/>
              <a:t>эковолонтерами</a:t>
            </a:r>
            <a:r>
              <a:rPr lang="ru-RU" b="1" dirty="0"/>
              <a:t>: </a:t>
            </a:r>
            <a:r>
              <a:rPr lang="ru-RU" dirty="0"/>
              <a:t>обучение устройству и принципу работы с приборами контроля параметров негативных факторов в </a:t>
            </a:r>
            <a:r>
              <a:rPr lang="ru-RU" dirty="0" err="1"/>
              <a:t>экоаналитической</a:t>
            </a:r>
            <a:r>
              <a:rPr lang="ru-RU" dirty="0"/>
              <a:t> лаборатории 1-4 курс МГТУ «СТАНКИН» 25 человек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/>
              <a:t>В рамках практического освоения трое </a:t>
            </a:r>
            <a:r>
              <a:rPr lang="ru-RU" dirty="0" err="1"/>
              <a:t>эковолонтеров</a:t>
            </a:r>
            <a:r>
              <a:rPr lang="ru-RU" dirty="0"/>
              <a:t> Штаба съездили в Красногорский завод им. Зверева, он является партнером кафедры</a:t>
            </a:r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231688" y="210342"/>
            <a:ext cx="8676785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2000" b="1" spc="-3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эковолонтеров</a:t>
            </a: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Практическое освоение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" y="3571945"/>
            <a:ext cx="3893820" cy="292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73" y="3766208"/>
            <a:ext cx="3635808" cy="272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18" y="874899"/>
            <a:ext cx="3483674" cy="261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37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9100" y="94409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/>
              <a:t>Организация проекта «образовательная проектная платформа для школьников» в школе 444 </a:t>
            </a:r>
            <a:r>
              <a:rPr lang="ru-RU" dirty="0"/>
              <a:t>- 90 школьников, 15 студентов кураторов из </a:t>
            </a:r>
            <a:r>
              <a:rPr lang="ru-RU" dirty="0" err="1"/>
              <a:t>Станкина</a:t>
            </a:r>
            <a:r>
              <a:rPr lang="ru-RU" dirty="0"/>
              <a:t>, МГУ, РУДН. Организаторы:  МВС Москвы совместно с АНО «Институт консалтинга экологических проектов»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0837" y="2870558"/>
            <a:ext cx="5352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/>
              <a:t> Проект «Анализ качества воды в учебно-исследовательских целях» представлен во Всероссийском юниорском Водном конкурсе-2022</a:t>
            </a: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10837" y="247456"/>
            <a:ext cx="8839200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Наставничество в работе со школьных проектов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20023"/>
            <a:ext cx="5179857" cy="205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31" y="2421423"/>
            <a:ext cx="3308928" cy="384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90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3376" y="876950"/>
            <a:ext cx="83966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/>
              <a:t>Соорганизаторы</a:t>
            </a:r>
            <a:r>
              <a:rPr lang="ru-RU" dirty="0"/>
              <a:t> Всероссийской конференции с международном участием «Производство. Технология. Экология — ПРОТЭК».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/>
              <a:t>Докладчики подняли темы, связанные с защитой окружающей среды, экологически чистыми и энергосберегающими технологиями, а также производственной безопасностью. Особое внимание члены МВС уделили принципам ESG (Экология, социальная ответственность, управление).</a:t>
            </a: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ПРОТЭК-2022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85" y="3941853"/>
            <a:ext cx="3869177" cy="257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3" y="3091295"/>
            <a:ext cx="5145511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60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286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3236" y="10760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Фестиваль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оЗИЛеняйся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 в культурном центре ЗИЛ.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сентября 2022 в культурном центре ЗИЛ был проведен фестиваль.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Univer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совместно с МВС Москвы провели цикл лекций по экологии, выставку организаций-партнеров и рок эко концерт.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волонтеров и 200 участников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36" y="2923308"/>
            <a:ext cx="5739507" cy="382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4"/>
          <p:cNvSpPr txBox="1">
            <a:spLocks/>
          </p:cNvSpPr>
          <p:nvPr/>
        </p:nvSpPr>
        <p:spPr>
          <a:xfrm>
            <a:off x="263236" y="206436"/>
            <a:ext cx="8631382" cy="386003"/>
          </a:xfrm>
          <a:prstGeom prst="rect">
            <a:avLst/>
          </a:prstGeom>
          <a:solidFill>
            <a:srgbClr val="1B4586"/>
          </a:solidFill>
        </p:spPr>
        <p:txBody>
          <a:bodyPr vert="horz" wrap="square" lIns="0" tIns="7747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10"/>
              </a:spcBef>
            </a:pPr>
            <a:r>
              <a:rPr lang="ru-RU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</a:t>
            </a:r>
            <a:r>
              <a:rPr lang="en-US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000" b="1" spc="-3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оЗИЛеняйся</a:t>
            </a:r>
            <a:r>
              <a:rPr lang="en-US" sz="20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780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658</Words>
  <Application>Microsoft Office PowerPoint</Application>
  <PresentationFormat>Широкоэкранный</PresentationFormat>
  <Paragraphs>73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Agency FB</vt:lpstr>
      <vt:lpstr>Arial</vt:lpstr>
      <vt:lpstr>Arial-BoldMT</vt:lpstr>
      <vt:lpstr>ArialMT</vt:lpstr>
      <vt:lpstr>Calibri</vt:lpstr>
      <vt:lpstr>Calibri Light</vt:lpstr>
      <vt:lpstr>Candara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lanav</dc:creator>
  <cp:lastModifiedBy>365 Pro Plus</cp:lastModifiedBy>
  <cp:revision>67</cp:revision>
  <dcterms:created xsi:type="dcterms:W3CDTF">2022-12-23T10:13:09Z</dcterms:created>
  <dcterms:modified xsi:type="dcterms:W3CDTF">2023-04-16T12:03:48Z</dcterms:modified>
</cp:coreProperties>
</file>