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4" r:id="rId5"/>
    <p:sldId id="265" r:id="rId6"/>
    <p:sldId id="266" r:id="rId7"/>
    <p:sldId id="267" r:id="rId8"/>
    <p:sldId id="271" r:id="rId9"/>
    <p:sldId id="272" r:id="rId10"/>
    <p:sldId id="270" r:id="rId11"/>
    <p:sldId id="269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5D1"/>
    <a:srgbClr val="25A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6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9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8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3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4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9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4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8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37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2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A6B2-AE60-4D6C-B6B9-718F0C52364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568" y="365125"/>
            <a:ext cx="7739231" cy="13255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ОМСКАЯ ОБЛАСТЬ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52330"/>
            <a:ext cx="10515600" cy="4924633"/>
          </a:xfrm>
        </p:spPr>
        <p:txBody>
          <a:bodyPr/>
          <a:lstStyle/>
          <a:p>
            <a:pPr algn="ctr">
              <a:buNone/>
            </a:pPr>
            <a:r>
              <a:rPr lang="ru-RU" sz="48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Итоги работы молодежного сообщества</a:t>
            </a:r>
          </a:p>
          <a:p>
            <a:pPr algn="ctr">
              <a:buNone/>
            </a:pPr>
            <a:r>
              <a:rPr lang="ru-RU" sz="32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СЫПАЧЕВА ЕКАТЕРИНА – ДО «ШКОЛА ВОЖАТОГО»</a:t>
            </a:r>
          </a:p>
          <a:p>
            <a:endParaRPr lang="ru-RU" dirty="0"/>
          </a:p>
        </p:txBody>
      </p:sp>
      <p:pic>
        <p:nvPicPr>
          <p:cNvPr id="4" name="Рисунок 5" descr="16352738136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254" y="3420932"/>
            <a:ext cx="3847353" cy="288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16352717259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9666" y="3437068"/>
            <a:ext cx="3695251" cy="27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1009" y="365125"/>
            <a:ext cx="62417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Всероссийская конференция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«Вода для жизни»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0764" y="1825625"/>
            <a:ext cx="5784575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конференции приняло участие  </a:t>
            </a:r>
          </a:p>
          <a:p>
            <a:r>
              <a:rPr lang="ru-RU" dirty="0"/>
              <a:t>Иногородние:</a:t>
            </a:r>
          </a:p>
          <a:p>
            <a:pPr>
              <a:buNone/>
            </a:pPr>
            <a:r>
              <a:rPr lang="ru-RU" dirty="0"/>
              <a:t>Иркутск: 2 раб/2 </a:t>
            </a:r>
            <a:r>
              <a:rPr lang="ru-RU" dirty="0" err="1"/>
              <a:t>уч-ка</a:t>
            </a:r>
            <a:endParaRPr lang="ru-RU" dirty="0"/>
          </a:p>
          <a:p>
            <a:pPr>
              <a:buNone/>
            </a:pPr>
            <a:r>
              <a:rPr lang="ru-RU" dirty="0" err="1"/>
              <a:t>Воронеж.обл</a:t>
            </a:r>
            <a:r>
              <a:rPr lang="ru-RU" dirty="0"/>
              <a:t>: 1 раб/1 </a:t>
            </a:r>
            <a:r>
              <a:rPr lang="ru-RU" dirty="0" err="1"/>
              <a:t>уч-к</a:t>
            </a:r>
            <a:endParaRPr lang="ru-RU" dirty="0"/>
          </a:p>
          <a:p>
            <a:pPr>
              <a:buNone/>
            </a:pPr>
            <a:r>
              <a:rPr lang="ru-RU" dirty="0"/>
              <a:t>Симферополь: 1 раб/14 </a:t>
            </a:r>
            <a:r>
              <a:rPr lang="ru-RU" dirty="0" err="1"/>
              <a:t>уч-ка</a:t>
            </a:r>
            <a:endParaRPr lang="ru-RU" dirty="0"/>
          </a:p>
          <a:p>
            <a:pPr>
              <a:buNone/>
            </a:pPr>
            <a:r>
              <a:rPr lang="ru-RU" dirty="0" err="1"/>
              <a:t>Белгород.обл</a:t>
            </a:r>
            <a:r>
              <a:rPr lang="ru-RU" dirty="0"/>
              <a:t>: 1 раб/1уч-к</a:t>
            </a:r>
          </a:p>
          <a:p>
            <a:r>
              <a:rPr lang="ru-RU" b="1" dirty="0"/>
              <a:t>ИТОГО: 4 города; 4 </a:t>
            </a:r>
            <a:r>
              <a:rPr lang="ru-RU" b="1" dirty="0" err="1"/>
              <a:t>обр.орган-ции</a:t>
            </a:r>
            <a:r>
              <a:rPr lang="ru-RU" b="1" dirty="0"/>
              <a:t>; 5 раб/8 </a:t>
            </a:r>
            <a:r>
              <a:rPr lang="ru-RU" b="1" dirty="0" err="1"/>
              <a:t>уч-ков</a:t>
            </a:r>
            <a:endParaRPr lang="ru-RU" dirty="0"/>
          </a:p>
          <a:p>
            <a:r>
              <a:rPr lang="ru-RU" b="1" dirty="0"/>
              <a:t>Омск и Омская обл</a:t>
            </a:r>
            <a:r>
              <a:rPr lang="ru-RU" i="1" dirty="0"/>
              <a:t>.</a:t>
            </a:r>
            <a:r>
              <a:rPr lang="ru-RU" dirty="0"/>
              <a:t> (Омский, </a:t>
            </a:r>
            <a:r>
              <a:rPr lang="ru-RU" dirty="0" err="1"/>
              <a:t>Марьяновский</a:t>
            </a:r>
            <a:r>
              <a:rPr lang="ru-RU" dirty="0"/>
              <a:t>, </a:t>
            </a:r>
            <a:r>
              <a:rPr lang="ru-RU" dirty="0" err="1"/>
              <a:t>Любинский</a:t>
            </a:r>
            <a:r>
              <a:rPr lang="ru-RU" dirty="0"/>
              <a:t>, </a:t>
            </a:r>
          </a:p>
          <a:p>
            <a:pPr>
              <a:buNone/>
            </a:pPr>
            <a:r>
              <a:rPr lang="ru-RU" dirty="0"/>
              <a:t>Азовский, Калачинск, Колосовка, </a:t>
            </a:r>
            <a:r>
              <a:rPr lang="ru-RU" dirty="0" err="1"/>
              <a:t>Большереченский</a:t>
            </a:r>
            <a:r>
              <a:rPr lang="ru-RU" dirty="0"/>
              <a:t>)</a:t>
            </a:r>
          </a:p>
          <a:p>
            <a:r>
              <a:rPr lang="ru-RU" dirty="0"/>
              <a:t>13 </a:t>
            </a:r>
            <a:r>
              <a:rPr lang="ru-RU" dirty="0" err="1"/>
              <a:t>обр.орг</a:t>
            </a:r>
            <a:r>
              <a:rPr lang="ru-RU" dirty="0"/>
              <a:t>; 18 раб/18 </a:t>
            </a:r>
            <a:r>
              <a:rPr lang="ru-RU" dirty="0" err="1"/>
              <a:t>уч-ков</a:t>
            </a: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b="1" dirty="0"/>
              <a:t>ВСЕГО: 17 обр.орг.; 23 раб/26 </a:t>
            </a:r>
            <a:r>
              <a:rPr lang="ru-RU" b="1" dirty="0" err="1"/>
              <a:t>уч-ков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672034413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6313" y="4247988"/>
            <a:ext cx="3092760" cy="2311838"/>
          </a:xfrm>
          <a:prstGeom prst="rect">
            <a:avLst/>
          </a:prstGeom>
        </p:spPr>
      </p:pic>
      <p:pic>
        <p:nvPicPr>
          <p:cNvPr id="6" name="Рисунок 5" descr="167203441309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676" y="483624"/>
            <a:ext cx="2448254" cy="32643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93929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b="4286"/>
          <a:stretch/>
        </p:blipFill>
        <p:spPr>
          <a:xfrm>
            <a:off x="0" y="0"/>
            <a:ext cx="3106366" cy="6939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85634" y="693929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14399" y="243351"/>
            <a:ext cx="7476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Всероссийская акция «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Голубая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лента»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Приняло участие более 650 человек </a:t>
            </a:r>
          </a:p>
        </p:txBody>
      </p:sp>
      <p:pic>
        <p:nvPicPr>
          <p:cNvPr id="10" name="Рисунок 9" descr="1650530684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8609" y="1311965"/>
            <a:ext cx="4868517" cy="2247008"/>
          </a:xfrm>
          <a:prstGeom prst="rect">
            <a:avLst/>
          </a:prstGeom>
        </p:spPr>
      </p:pic>
      <p:pic>
        <p:nvPicPr>
          <p:cNvPr id="7" name="Рисунок 6" descr="16805947829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757" y="3841474"/>
            <a:ext cx="3756991" cy="2817744"/>
          </a:xfrm>
          <a:prstGeom prst="rect">
            <a:avLst/>
          </a:prstGeom>
        </p:spPr>
      </p:pic>
      <p:pic>
        <p:nvPicPr>
          <p:cNvPr id="8" name="Рисунок 7" descr="16805947829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304" y="1311077"/>
            <a:ext cx="3552766" cy="2664575"/>
          </a:xfrm>
          <a:prstGeom prst="rect">
            <a:avLst/>
          </a:prstGeom>
        </p:spPr>
      </p:pic>
      <p:pic>
        <p:nvPicPr>
          <p:cNvPr id="12" name="Рисунок 11" descr="16805968590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5513" y="3804000"/>
            <a:ext cx="2628730" cy="1971548"/>
          </a:xfrm>
          <a:prstGeom prst="rect">
            <a:avLst/>
          </a:prstGeom>
        </p:spPr>
      </p:pic>
      <p:pic>
        <p:nvPicPr>
          <p:cNvPr id="13" name="Рисунок 12" descr="16805968591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59078" y="3894365"/>
            <a:ext cx="2628730" cy="19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0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6572251" y="3243264"/>
            <a:ext cx="5619749" cy="41433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www.debcomsk.ru</a:t>
            </a:r>
          </a:p>
        </p:txBody>
      </p:sp>
      <p:sp>
        <p:nvSpPr>
          <p:cNvPr id="23556" name="WordArt 5"/>
          <p:cNvSpPr>
            <a:spLocks noChangeArrowheads="1" noChangeShapeType="1" noTextEdit="1"/>
          </p:cNvSpPr>
          <p:nvPr/>
        </p:nvSpPr>
        <p:spPr bwMode="gray">
          <a:xfrm>
            <a:off x="6381752" y="1143000"/>
            <a:ext cx="5378449" cy="165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6857999" y="4248151"/>
            <a:ext cx="5143501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rgbClr val="002060"/>
                </a:solidFill>
                <a:latin typeface="+mn-lt"/>
              </a:rPr>
              <a:t>г.  Омск, ул. Маршала Жукова, 109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rgbClr val="002060"/>
                </a:solidFill>
                <a:latin typeface="+mn-lt"/>
              </a:rPr>
              <a:t>тел./факс: (3812) 30-24-00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rgbClr val="002060"/>
                </a:solidFill>
                <a:latin typeface="+mn-lt"/>
              </a:rPr>
              <a:t>тел.: (3812) 31-12-33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Сайт: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www.debcomsk.ru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defRPr/>
            </a:pPr>
            <a:endParaRPr lang="ru-RU" sz="2000" b="1" kern="0" dirty="0">
              <a:solidFill>
                <a:schemeClr val="bg1"/>
              </a:solidFill>
              <a:latin typeface="+mn-lt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b="1" kern="0" dirty="0">
              <a:solidFill>
                <a:schemeClr val="bg1"/>
              </a:solidFill>
              <a:latin typeface="+mn-lt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57200"/>
            <a:ext cx="7429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Благодарим за внимание!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Приглашаем к сотрудничеству!</a:t>
            </a:r>
          </a:p>
          <a:p>
            <a:pPr algn="ctr">
              <a:buFont typeface="Wingdings 3" pitchFamily="18" charset="2"/>
              <a:buNone/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0" name="Прямоугольник 8"/>
          <p:cNvSpPr>
            <a:spLocks noChangeArrowheads="1"/>
          </p:cNvSpPr>
          <p:nvPr/>
        </p:nvSpPr>
        <p:spPr bwMode="auto">
          <a:xfrm>
            <a:off x="5029200" y="1866900"/>
            <a:ext cx="695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КОНТАКТЫ</a:t>
            </a:r>
            <a:endParaRPr lang="en-US" sz="2400" b="1" i="1" dirty="0">
              <a:solidFill>
                <a:srgbClr val="002060"/>
              </a:solidFill>
            </a:endParaRPr>
          </a:p>
          <a:p>
            <a:r>
              <a:rPr lang="ru-RU" sz="2400" b="1" i="1" dirty="0" err="1">
                <a:solidFill>
                  <a:srgbClr val="002060"/>
                </a:solidFill>
              </a:rPr>
              <a:t>Сыпачева</a:t>
            </a:r>
            <a:r>
              <a:rPr lang="ru-RU" sz="2400" b="1" i="1" dirty="0">
                <a:solidFill>
                  <a:srgbClr val="002060"/>
                </a:solidFill>
              </a:rPr>
              <a:t> Екатерина 89131529292</a:t>
            </a:r>
            <a:endParaRPr lang="en-US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Руководитель: Князева Наталья Ивановна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89059235802</a:t>
            </a:r>
          </a:p>
          <a:p>
            <a:r>
              <a:rPr lang="en-US" sz="2400" b="1" i="1" dirty="0">
                <a:solidFill>
                  <a:srgbClr val="002060"/>
                </a:solidFill>
              </a:rPr>
              <a:t>natalya-knyazeva@mail.ru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A34DD3-B737-4A63-8095-F53C7FC507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t="10949" r="11527"/>
          <a:stretch/>
        </p:blipFill>
        <p:spPr>
          <a:xfrm>
            <a:off x="125835" y="122259"/>
            <a:ext cx="1780772" cy="14850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4DC0F7-14DB-4F28-BF6D-1A635D621E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1687" y="0"/>
            <a:ext cx="1730314" cy="1657350"/>
          </a:xfrm>
          <a:prstGeom prst="rect">
            <a:avLst/>
          </a:prstGeom>
        </p:spPr>
      </p:pic>
      <p:pic>
        <p:nvPicPr>
          <p:cNvPr id="11" name="Рисунок 11" descr="16354356345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938" y="1941306"/>
            <a:ext cx="2763079" cy="44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85634" y="693930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7472" y="337930"/>
            <a:ext cx="857725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orbel" panose="020B0503020204020204" pitchFamily="34" charset="0"/>
              </a:rPr>
              <a:t>Количество мероприятий </a:t>
            </a:r>
          </a:p>
          <a:p>
            <a:r>
              <a:rPr lang="ru-RU" sz="4000" b="1" dirty="0">
                <a:solidFill>
                  <a:srgbClr val="002060"/>
                </a:solidFill>
                <a:latin typeface="Corbel" panose="020B0503020204020204" pitchFamily="34" charset="0"/>
              </a:rPr>
              <a:t>ЛЕТО 2022 г. – ВЕСНА 2023 г.: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</a:rPr>
              <a:t>Всероссийские акции «Вода России» - 77</a:t>
            </a:r>
          </a:p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</a:rPr>
              <a:t>Научно-практические конференции – 2 </a:t>
            </a:r>
          </a:p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</a:rPr>
              <a:t>Тематические мероприятия – 4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Corbel" panose="020B0503020204020204" pitchFamily="34" charset="0"/>
              </a:rPr>
              <a:t>Экоуроки</a:t>
            </a:r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</a:rPr>
              <a:t> – 7</a:t>
            </a:r>
          </a:p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</a:rPr>
              <a:t>Тематическая акция  (опрос) - 3</a:t>
            </a:r>
          </a:p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</a:rPr>
              <a:t>Встречи на высшем уровне (с властью) – 3</a:t>
            </a:r>
          </a:p>
          <a:p>
            <a:r>
              <a:rPr lang="ru-RU" sz="2800" dirty="0">
                <a:solidFill>
                  <a:srgbClr val="002060"/>
                </a:solidFill>
                <a:latin typeface="Corbel" panose="020B0503020204020204" pitchFamily="34" charset="0"/>
              </a:rPr>
              <a:t>Работа волонтеров – 36 человек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ru-RU" sz="2800" dirty="0">
              <a:latin typeface="Corbel" panose="020B0503020204020204" pitchFamily="34" charset="0"/>
            </a:endParaRPr>
          </a:p>
        </p:txBody>
      </p:sp>
      <p:pic>
        <p:nvPicPr>
          <p:cNvPr id="6" name="Рисунок 12" descr="IMG_20220513_1400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242" y="4765899"/>
            <a:ext cx="31686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163249938769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8985" y="4727090"/>
            <a:ext cx="4214284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35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Всероссийская акция «Вода России»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Проведено 77 акций с охватом 1771 человек в 12 МР Омской области и г. Омск</a:t>
            </a:r>
          </a:p>
        </p:txBody>
      </p:sp>
      <p:pic>
        <p:nvPicPr>
          <p:cNvPr id="4" name="Рисунок 12" descr="IMG_20210916_1558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81" y="3313355"/>
            <a:ext cx="4148136" cy="232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16352717259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480" y="3351007"/>
            <a:ext cx="4006628" cy="225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Всероссийский конкурс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«Родник – источник жизни»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0" y="1351722"/>
            <a:ext cx="5128591" cy="482524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Прием заявок и конкурсных работ осуществлялся с 1 марта по 1 октября 2022 года по двум номинациям:</a:t>
            </a:r>
          </a:p>
          <a:p>
            <a:r>
              <a:rPr lang="ru-RU" dirty="0"/>
              <a:t>- составление паспорта родника;</a:t>
            </a:r>
          </a:p>
          <a:p>
            <a:r>
              <a:rPr lang="ru-RU" dirty="0"/>
              <a:t>- фоторепортаж «Родник в объективе».</a:t>
            </a:r>
          </a:p>
          <a:p>
            <a:r>
              <a:rPr lang="ru-RU" dirty="0"/>
              <a:t>В этом году в Конкурсе приняли участие 120 человек (18 работ) из г. Омска, Омской области и регионов России.</a:t>
            </a:r>
          </a:p>
          <a:p>
            <a:endParaRPr lang="ru-RU" dirty="0"/>
          </a:p>
        </p:txBody>
      </p:sp>
      <p:pic>
        <p:nvPicPr>
          <p:cNvPr id="5" name="Рисунок 4" descr="1653585226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572" y="1684128"/>
            <a:ext cx="3015698" cy="40209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93929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b="4286"/>
          <a:stretch/>
        </p:blipFill>
        <p:spPr>
          <a:xfrm>
            <a:off x="0" y="0"/>
            <a:ext cx="3106366" cy="6939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Тематическая акция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«Без воды нет жизни»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Приняло участие 111 человек из 2 МР Омской области и г. Омска</a:t>
            </a:r>
          </a:p>
        </p:txBody>
      </p:sp>
      <p:pic>
        <p:nvPicPr>
          <p:cNvPr id="4" name="Рисунок 3" descr="1653585864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56" y="2887317"/>
            <a:ext cx="4817165" cy="3612874"/>
          </a:xfrm>
          <a:prstGeom prst="rect">
            <a:avLst/>
          </a:prstGeom>
        </p:spPr>
      </p:pic>
      <p:pic>
        <p:nvPicPr>
          <p:cNvPr id="5" name="Рисунок 4" descr="1653585864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2" y="2832653"/>
            <a:ext cx="4837043" cy="36277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Всероссийские </a:t>
            </a:r>
            <a:r>
              <a:rPr lang="ru-RU" b="1" dirty="0" err="1">
                <a:solidFill>
                  <a:srgbClr val="002060"/>
                </a:solidFill>
              </a:rPr>
              <a:t>экоуроки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«Вода – источник жизни»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Проведено 7 уроков, с охватом 210 учащихся</a:t>
            </a:r>
          </a:p>
        </p:txBody>
      </p:sp>
      <p:pic>
        <p:nvPicPr>
          <p:cNvPr id="4" name="Рисунок 7" descr="IMG_20210319_0821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85" y="3065393"/>
            <a:ext cx="4999015" cy="281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85634" y="693929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10" descr="IMG_20200128_132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9999" y="2956891"/>
            <a:ext cx="4801705" cy="270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Встреча с органами власти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71600"/>
            <a:ext cx="10015330" cy="4805363"/>
          </a:xfrm>
        </p:spPr>
        <p:txBody>
          <a:bodyPr/>
          <a:lstStyle/>
          <a:p>
            <a:pPr>
              <a:buNone/>
            </a:pPr>
            <a:r>
              <a:rPr lang="ru-RU" dirty="0"/>
              <a:t>Депутат Законодательного Собрания Омской области – </a:t>
            </a:r>
          </a:p>
          <a:p>
            <a:pPr>
              <a:buNone/>
            </a:pPr>
            <a:r>
              <a:rPr lang="ru-RU" dirty="0"/>
              <a:t>Попов Игорь Владимирович</a:t>
            </a:r>
          </a:p>
          <a:p>
            <a:pPr>
              <a:buNone/>
            </a:pPr>
            <a:r>
              <a:rPr lang="ru-RU" dirty="0"/>
              <a:t>Депутат государственной Думы Игорь </a:t>
            </a:r>
            <a:r>
              <a:rPr lang="ru-RU" dirty="0" err="1"/>
              <a:t>Антропенко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/>
              <a:t>Министерство природных ресурсов и экологии Омской области</a:t>
            </a:r>
          </a:p>
          <a:p>
            <a:pPr>
              <a:buNone/>
            </a:pPr>
            <a:r>
              <a:rPr lang="ru-RU" dirty="0" err="1"/>
              <a:t>Нижне-Обское</a:t>
            </a:r>
            <a:r>
              <a:rPr lang="ru-RU" dirty="0"/>
              <a:t> водное управление</a:t>
            </a:r>
          </a:p>
        </p:txBody>
      </p:sp>
      <p:pic>
        <p:nvPicPr>
          <p:cNvPr id="6" name="Рисунок 5" descr="seIu-ggVcJ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3391" y="3950803"/>
            <a:ext cx="3425687" cy="2569265"/>
          </a:xfrm>
          <a:prstGeom prst="rect">
            <a:avLst/>
          </a:prstGeom>
        </p:spPr>
      </p:pic>
      <p:pic>
        <p:nvPicPr>
          <p:cNvPr id="7" name="Рисунок 6" descr="BJAV0hfEU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105" y="3816626"/>
            <a:ext cx="3445565" cy="25841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47383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Региональный этап Российского национального конкурса водных проектов старшеклассников.</a:t>
            </a:r>
          </a:p>
        </p:txBody>
      </p:sp>
      <p:pic>
        <p:nvPicPr>
          <p:cNvPr id="7" name="Рисунок 6" descr="IMG-20230303-WA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48" y="2340336"/>
            <a:ext cx="4267200" cy="2914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85634" y="693930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pic>
        <p:nvPicPr>
          <p:cNvPr id="10" name="Рисунок 9" descr="16.53.0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843" y="2293661"/>
            <a:ext cx="4267200" cy="2867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r>
              <a:rPr lang="ru-RU" sz="2800" dirty="0"/>
              <a:t>23 и 24 марта 2023 года на базе загородного отеля «Сказка» (п. </a:t>
            </a:r>
            <a:r>
              <a:rPr lang="ru-RU" sz="2800" dirty="0" err="1"/>
              <a:t>Чернолучье</a:t>
            </a:r>
            <a:r>
              <a:rPr lang="ru-RU" sz="2800" dirty="0"/>
              <a:t>) в рамках реализации проекта «Нам беречь малые реки и родники Омского </a:t>
            </a:r>
            <a:r>
              <a:rPr lang="ru-RU" sz="2800" dirty="0" err="1"/>
              <a:t>Прииртышья</a:t>
            </a:r>
            <a:r>
              <a:rPr lang="ru-RU" sz="2800" dirty="0"/>
              <a:t>» с использованием гранта Президента Российской Федерации, предоставленного Фондом президентских грантов, проведена межрайонная конференция «Основные экологические проблемы малых водотоков: опыт и практика решения».</a:t>
            </a:r>
          </a:p>
        </p:txBody>
      </p:sp>
      <p:pic>
        <p:nvPicPr>
          <p:cNvPr id="4" name="Рисунок 3" descr="21_55_40_IMG_86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929" y="3279913"/>
            <a:ext cx="5390839" cy="3032347"/>
          </a:xfrm>
          <a:prstGeom prst="rect">
            <a:avLst/>
          </a:prstGeom>
        </p:spPr>
      </p:pic>
      <p:pic>
        <p:nvPicPr>
          <p:cNvPr id="5" name="Рисунок 4" descr="21_55_26_IMG_86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1043" y="3160643"/>
            <a:ext cx="5526157" cy="3108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464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Corbel</vt:lpstr>
      <vt:lpstr>Times New Roman</vt:lpstr>
      <vt:lpstr>Wingdings</vt:lpstr>
      <vt:lpstr>Wingdings 2</vt:lpstr>
      <vt:lpstr>Wingdings 3</vt:lpstr>
      <vt:lpstr>Тема Office</vt:lpstr>
      <vt:lpstr>ОМСКАЯ ОБЛАСТЬ </vt:lpstr>
      <vt:lpstr>Презентация PowerPoint</vt:lpstr>
      <vt:lpstr>Всероссийская акция «Вода России»</vt:lpstr>
      <vt:lpstr>Всероссийский конкурс  «Родник – источник жизни» </vt:lpstr>
      <vt:lpstr>Тематическая акция «Без воды нет жизни»</vt:lpstr>
      <vt:lpstr>Всероссийские экоуроки  «Вода – источник жизни»</vt:lpstr>
      <vt:lpstr>Встреча с органами власти </vt:lpstr>
      <vt:lpstr>Региональный этап Российского национального конкурса водных проектов старшеклассников.</vt:lpstr>
      <vt:lpstr>23 и 24 марта 2023 года на базе загородного отеля «Сказка» (п. Чернолучье) в рамках реализации проекта «Нам беречь малые реки и родники Омского Прииртышья» с использованием гранта Президента Российской Федерации, предоставленного Фондом президентских грантов, проведена межрайонная конференция «Основные экологические проблемы малых водотоков: опыт и практика решения».</vt:lpstr>
      <vt:lpstr>Всероссийская конференция  «Вода для жизни»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lanav</dc:creator>
  <cp:lastModifiedBy>Дмитрий Снежков</cp:lastModifiedBy>
  <cp:revision>32</cp:revision>
  <dcterms:created xsi:type="dcterms:W3CDTF">2022-12-23T10:13:09Z</dcterms:created>
  <dcterms:modified xsi:type="dcterms:W3CDTF">2023-04-23T07:40:17Z</dcterms:modified>
</cp:coreProperties>
</file>